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56" r:id="rId2"/>
    <p:sldId id="257" r:id="rId3"/>
    <p:sldId id="258" r:id="rId4"/>
    <p:sldId id="259" r:id="rId5"/>
    <p:sldId id="260" r:id="rId6"/>
    <p:sldId id="283" r:id="rId7"/>
    <p:sldId id="261" r:id="rId8"/>
    <p:sldId id="286" r:id="rId9"/>
    <p:sldId id="288" r:id="rId10"/>
    <p:sldId id="262" r:id="rId11"/>
    <p:sldId id="264" r:id="rId12"/>
    <p:sldId id="290" r:id="rId13"/>
    <p:sldId id="292" r:id="rId14"/>
    <p:sldId id="298" r:id="rId15"/>
    <p:sldId id="301" r:id="rId16"/>
    <p:sldId id="303" r:id="rId17"/>
    <p:sldId id="265" r:id="rId18"/>
    <p:sldId id="266" r:id="rId19"/>
    <p:sldId id="267" r:id="rId20"/>
    <p:sldId id="282" r:id="rId21"/>
    <p:sldId id="268" r:id="rId22"/>
    <p:sldId id="269" r:id="rId23"/>
    <p:sldId id="270" r:id="rId24"/>
    <p:sldId id="271" r:id="rId25"/>
    <p:sldId id="272" r:id="rId26"/>
    <p:sldId id="273" r:id="rId27"/>
    <p:sldId id="274" r:id="rId28"/>
    <p:sldId id="275" r:id="rId29"/>
    <p:sldId id="276" r:id="rId30"/>
    <p:sldId id="277" r:id="rId31"/>
    <p:sldId id="309" r:id="rId32"/>
    <p:sldId id="311" r:id="rId33"/>
    <p:sldId id="316" r:id="rId34"/>
    <p:sldId id="313" r:id="rId35"/>
    <p:sldId id="315" r:id="rId36"/>
    <p:sldId id="278" r:id="rId37"/>
    <p:sldId id="317"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BE1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8FD4443E-F989-4FC4-A0C8-D5A2AF1F390B}" styleName="Dark Style 1 - Accent 5">
    <a:wholeTbl>
      <a:tcTxStyle>
        <a:fontRef idx="minor">
          <a:scrgbClr r="0" g="0" b="0"/>
        </a:fontRef>
        <a:schemeClr val="lt1"/>
      </a:tcTxStyle>
      <a:tcStyle>
        <a:tcBdr>
          <a:left>
            <a:ln>
              <a:noFill/>
            </a:ln>
          </a:left>
          <a:right>
            <a:ln>
              <a:noFill/>
            </a:ln>
          </a:right>
          <a:top>
            <a:ln>
              <a:noFill/>
            </a:ln>
          </a:top>
          <a:bottom>
            <a:ln>
              <a:noFill/>
            </a:ln>
          </a:bottom>
          <a:insideH>
            <a:ln>
              <a:noFill/>
            </a:ln>
          </a:insideH>
          <a:insideV>
            <a:ln>
              <a:noFill/>
            </a:ln>
          </a:insideV>
        </a:tcBdr>
        <a:fill>
          <a:solidFill>
            <a:schemeClr val="accent5"/>
          </a:solidFill>
        </a:fill>
      </a:tcStyle>
    </a:wholeTbl>
    <a:band1H>
      <a:tcStyle>
        <a:tcBdr/>
        <a:fill>
          <a:solidFill>
            <a:schemeClr val="accent5">
              <a:shade val="60000"/>
            </a:schemeClr>
          </a:solidFill>
        </a:fill>
      </a:tcStyle>
    </a:band1H>
    <a:band1V>
      <a:tcStyle>
        <a:tcBdr/>
        <a:fill>
          <a:solidFill>
            <a:schemeClr val="accent5">
              <a:shade val="60000"/>
            </a:schemeClr>
          </a:solidFill>
        </a:fill>
      </a:tcStyle>
    </a:band1V>
    <a:lastCol>
      <a:tcTxStyle b="on"/>
      <a:tcStyle>
        <a:tcBdr>
          <a:left>
            <a:ln w="25400" cmpd="sng">
              <a:solidFill>
                <a:schemeClr val="lt1"/>
              </a:solidFill>
            </a:ln>
          </a:left>
        </a:tcBdr>
        <a:fill>
          <a:solidFill>
            <a:schemeClr val="accent5">
              <a:shade val="60000"/>
            </a:schemeClr>
          </a:solidFill>
        </a:fill>
      </a:tcStyle>
    </a:lastCol>
    <a:firstCol>
      <a:tcTxStyle b="on"/>
      <a:tcStyle>
        <a:tcBdr>
          <a:right>
            <a:ln w="25400" cmpd="sng">
              <a:solidFill>
                <a:schemeClr val="lt1"/>
              </a:solidFill>
            </a:ln>
          </a:right>
        </a:tcBdr>
        <a:fill>
          <a:solidFill>
            <a:schemeClr val="accent5">
              <a:shade val="60000"/>
            </a:schemeClr>
          </a:solidFill>
        </a:fill>
      </a:tcStyle>
    </a:firstCol>
    <a:lastRow>
      <a:tcTxStyle b="on"/>
      <a:tcStyle>
        <a:tcBdr>
          <a:top>
            <a:ln w="25400" cmpd="sng">
              <a:solidFill>
                <a:schemeClr val="lt1"/>
              </a:solidFill>
            </a:ln>
          </a:top>
        </a:tcBdr>
        <a:fill>
          <a:solidFill>
            <a:schemeClr val="accent5">
              <a:shade val="40000"/>
            </a:schemeClr>
          </a:solidFill>
        </a:fill>
      </a:tcStyle>
    </a:lastRow>
    <a:seCell>
      <a:tcStyle>
        <a:tcBdr>
          <a:left>
            <a:ln>
              <a:noFill/>
            </a:ln>
          </a:left>
        </a:tcBdr>
      </a:tcStyle>
    </a:seCell>
    <a:swCell>
      <a:tcStyle>
        <a:tcBdr>
          <a:right>
            <a:ln>
              <a:noFill/>
            </a:ln>
          </a:right>
        </a:tcBdr>
      </a:tcStyle>
    </a:swCell>
    <a:firstRow>
      <a:tcTxStyle b="on"/>
      <a:tcStyle>
        <a:tcBdr>
          <a:bottom>
            <a:ln w="25400" cmpd="sng">
              <a:solidFill>
                <a:schemeClr val="lt1"/>
              </a:solidFill>
            </a:ln>
          </a:bottom>
        </a:tcBdr>
        <a:fill>
          <a:solidFill>
            <a:schemeClr val="dk1"/>
          </a:solidFill>
        </a:fill>
      </a:tcStyle>
    </a:firstRow>
    <a:neCell>
      <a:tcStyle>
        <a:tcBdr>
          <a:left>
            <a:ln>
              <a:noFill/>
            </a:ln>
          </a:left>
        </a:tcBdr>
      </a:tcStyle>
    </a:neCell>
    <a:nwCell>
      <a:tcStyle>
        <a:tcBdr>
          <a:right>
            <a:ln>
              <a:noFill/>
            </a:ln>
          </a:right>
        </a:tcBdr>
      </a:tcStyle>
    </a:nw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p:scale>
          <a:sx n="75" d="100"/>
          <a:sy n="75" d="100"/>
        </p:scale>
        <p:origin x="-1236" y="-7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I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barChart>
        <c:barDir val="col"/>
        <c:grouping val="clustered"/>
        <c:varyColors val="0"/>
        <c:ser>
          <c:idx val="0"/>
          <c:order val="0"/>
          <c:tx>
            <c:strRef>
              <c:f>Sheet1!$B$1</c:f>
              <c:strCache>
                <c:ptCount val="1"/>
                <c:pt idx="0">
                  <c:v>Admin </c:v>
                </c:pt>
              </c:strCache>
            </c:strRef>
          </c:tx>
          <c:invertIfNegative val="0"/>
          <c:cat>
            <c:strRef>
              <c:f>Sheet1!$A$2:$A$4</c:f>
              <c:strCache>
                <c:ptCount val="3"/>
                <c:pt idx="0">
                  <c:v>40-64</c:v>
                </c:pt>
                <c:pt idx="1">
                  <c:v>65-69</c:v>
                </c:pt>
                <c:pt idx="2">
                  <c:v>70-89</c:v>
                </c:pt>
              </c:strCache>
            </c:strRef>
          </c:cat>
          <c:val>
            <c:numRef>
              <c:f>Sheet1!$B$2:$B$4</c:f>
              <c:numCache>
                <c:formatCode>General</c:formatCode>
                <c:ptCount val="3"/>
                <c:pt idx="0">
                  <c:v>5</c:v>
                </c:pt>
                <c:pt idx="1">
                  <c:v>18</c:v>
                </c:pt>
                <c:pt idx="2">
                  <c:v>32</c:v>
                </c:pt>
              </c:numCache>
            </c:numRef>
          </c:val>
        </c:ser>
        <c:ser>
          <c:idx val="1"/>
          <c:order val="1"/>
          <c:tx>
            <c:strRef>
              <c:f>Sheet1!$C$1</c:f>
              <c:strCache>
                <c:ptCount val="1"/>
                <c:pt idx="0">
                  <c:v>Prof/Exec </c:v>
                </c:pt>
              </c:strCache>
            </c:strRef>
          </c:tx>
          <c:invertIfNegative val="0"/>
          <c:cat>
            <c:strRef>
              <c:f>Sheet1!$A$2:$A$4</c:f>
              <c:strCache>
                <c:ptCount val="3"/>
                <c:pt idx="0">
                  <c:v>40-64</c:v>
                </c:pt>
                <c:pt idx="1">
                  <c:v>65-69</c:v>
                </c:pt>
                <c:pt idx="2">
                  <c:v>70-89</c:v>
                </c:pt>
              </c:strCache>
            </c:strRef>
          </c:cat>
          <c:val>
            <c:numRef>
              <c:f>Sheet1!$C$2:$C$4</c:f>
              <c:numCache>
                <c:formatCode>General</c:formatCode>
                <c:ptCount val="3"/>
                <c:pt idx="0">
                  <c:v>8</c:v>
                </c:pt>
                <c:pt idx="1">
                  <c:v>18</c:v>
                </c:pt>
                <c:pt idx="2">
                  <c:v>45</c:v>
                </c:pt>
              </c:numCache>
            </c:numRef>
          </c:val>
        </c:ser>
        <c:ser>
          <c:idx val="2"/>
          <c:order val="2"/>
          <c:tx>
            <c:strRef>
              <c:f>Sheet1!$D$1</c:f>
              <c:strCache>
                <c:ptCount val="1"/>
                <c:pt idx="0">
                  <c:v>clercial </c:v>
                </c:pt>
              </c:strCache>
            </c:strRef>
          </c:tx>
          <c:invertIfNegative val="0"/>
          <c:cat>
            <c:strRef>
              <c:f>Sheet1!$A$2:$A$4</c:f>
              <c:strCache>
                <c:ptCount val="3"/>
                <c:pt idx="0">
                  <c:v>40-64</c:v>
                </c:pt>
                <c:pt idx="1">
                  <c:v>65-69</c:v>
                </c:pt>
                <c:pt idx="2">
                  <c:v>70-89</c:v>
                </c:pt>
              </c:strCache>
            </c:strRef>
          </c:cat>
          <c:val>
            <c:numRef>
              <c:f>Sheet1!$D$2:$D$4</c:f>
              <c:numCache>
                <c:formatCode>General</c:formatCode>
                <c:ptCount val="3"/>
                <c:pt idx="0">
                  <c:v>12</c:v>
                </c:pt>
                <c:pt idx="1">
                  <c:v>28</c:v>
                </c:pt>
                <c:pt idx="2">
                  <c:v>65</c:v>
                </c:pt>
              </c:numCache>
            </c:numRef>
          </c:val>
        </c:ser>
        <c:ser>
          <c:idx val="3"/>
          <c:order val="3"/>
          <c:tx>
            <c:strRef>
              <c:f>Sheet1!$E$1</c:f>
              <c:strCache>
                <c:ptCount val="1"/>
                <c:pt idx="0">
                  <c:v>others </c:v>
                </c:pt>
              </c:strCache>
            </c:strRef>
          </c:tx>
          <c:invertIfNegative val="0"/>
          <c:cat>
            <c:strRef>
              <c:f>Sheet1!$A$2:$A$4</c:f>
              <c:strCache>
                <c:ptCount val="3"/>
                <c:pt idx="0">
                  <c:v>40-64</c:v>
                </c:pt>
                <c:pt idx="1">
                  <c:v>65-69</c:v>
                </c:pt>
                <c:pt idx="2">
                  <c:v>70-89</c:v>
                </c:pt>
              </c:strCache>
            </c:strRef>
          </c:cat>
          <c:val>
            <c:numRef>
              <c:f>Sheet1!$E$2:$E$4</c:f>
              <c:numCache>
                <c:formatCode>General</c:formatCode>
                <c:ptCount val="3"/>
                <c:pt idx="0">
                  <c:v>18</c:v>
                </c:pt>
                <c:pt idx="1">
                  <c:v>32</c:v>
                </c:pt>
                <c:pt idx="2">
                  <c:v>72</c:v>
                </c:pt>
              </c:numCache>
            </c:numRef>
          </c:val>
        </c:ser>
        <c:dLbls>
          <c:showLegendKey val="0"/>
          <c:showVal val="0"/>
          <c:showCatName val="0"/>
          <c:showSerName val="0"/>
          <c:showPercent val="0"/>
          <c:showBubbleSize val="0"/>
        </c:dLbls>
        <c:gapWidth val="150"/>
        <c:axId val="32686080"/>
        <c:axId val="32687616"/>
      </c:barChart>
      <c:catAx>
        <c:axId val="32686080"/>
        <c:scaling>
          <c:orientation val="minMax"/>
        </c:scaling>
        <c:delete val="0"/>
        <c:axPos val="b"/>
        <c:numFmt formatCode="General" sourceLinked="1"/>
        <c:majorTickMark val="out"/>
        <c:minorTickMark val="none"/>
        <c:tickLblPos val="nextTo"/>
        <c:crossAx val="32687616"/>
        <c:crosses val="autoZero"/>
        <c:auto val="1"/>
        <c:lblAlgn val="ctr"/>
        <c:lblOffset val="100"/>
        <c:noMultiLvlLbl val="0"/>
      </c:catAx>
      <c:valAx>
        <c:axId val="32687616"/>
        <c:scaling>
          <c:orientation val="minMax"/>
        </c:scaling>
        <c:delete val="0"/>
        <c:axPos val="l"/>
        <c:majorGridlines/>
        <c:numFmt formatCode="General" sourceLinked="1"/>
        <c:majorTickMark val="out"/>
        <c:minorTickMark val="none"/>
        <c:tickLblPos val="nextTo"/>
        <c:crossAx val="32686080"/>
        <c:crosses val="autoZero"/>
        <c:crossBetween val="between"/>
      </c:valAx>
    </c:plotArea>
    <c:legend>
      <c:legendPos val="r"/>
      <c:layout/>
      <c:overlay val="0"/>
    </c:legend>
    <c:plotVisOnly val="1"/>
    <c:dispBlanksAs val="gap"/>
    <c:showDLblsOverMax val="0"/>
  </c:chart>
  <c:txPr>
    <a:bodyPr/>
    <a:lstStyle/>
    <a:p>
      <a:pPr>
        <a:defRPr sz="1800"/>
      </a:pPr>
      <a:endParaRPr lang="en-US"/>
    </a:p>
  </c:txPr>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9C034A7-2D79-4E06-BEAB-AFC37D9BE81F}" type="datetimeFigureOut">
              <a:rPr lang="en-IN" smtClean="0"/>
              <a:t>20-06-2013</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9A2A53F-BB46-42B1-94A7-10198E26CBB5}" type="slidenum">
              <a:rPr lang="en-IN" smtClean="0"/>
              <a:t>‹#›</a:t>
            </a:fld>
            <a:endParaRPr lang="en-IN"/>
          </a:p>
        </p:txBody>
      </p:sp>
    </p:spTree>
    <p:extLst>
      <p:ext uri="{BB962C8B-B14F-4D97-AF65-F5344CB8AC3E}">
        <p14:creationId xmlns:p14="http://schemas.microsoft.com/office/powerpoint/2010/main" val="36717663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dirty="0"/>
          </a:p>
        </p:txBody>
      </p:sp>
      <p:sp>
        <p:nvSpPr>
          <p:cNvPr id="4" name="Slide Number Placeholder 3"/>
          <p:cNvSpPr>
            <a:spLocks noGrp="1"/>
          </p:cNvSpPr>
          <p:nvPr>
            <p:ph type="sldNum" sz="quarter" idx="10"/>
          </p:nvPr>
        </p:nvSpPr>
        <p:spPr/>
        <p:txBody>
          <a:bodyPr/>
          <a:lstStyle/>
          <a:p>
            <a:fld id="{69A2A53F-BB46-42B1-94A7-10198E26CBB5}" type="slidenum">
              <a:rPr lang="en-IN" smtClean="0"/>
              <a:t>13</a:t>
            </a:fld>
            <a:endParaRPr lang="en-IN"/>
          </a:p>
        </p:txBody>
      </p:sp>
    </p:spTree>
    <p:extLst>
      <p:ext uri="{BB962C8B-B14F-4D97-AF65-F5344CB8AC3E}">
        <p14:creationId xmlns:p14="http://schemas.microsoft.com/office/powerpoint/2010/main" val="27181511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4B890390-CF49-4652-A80C-01124231D49A}" type="datetimeFigureOut">
              <a:rPr lang="en-IN" smtClean="0"/>
              <a:t>20-06-2013</a:t>
            </a:fld>
            <a:endParaRPr lang="en-IN"/>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en-IN"/>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7FE752E6-BF99-49CA-83D7-F56A8E45FA27}" type="slidenum">
              <a:rPr lang="en-IN" smtClean="0"/>
              <a:t>‹#›</a:t>
            </a:fld>
            <a:endParaRPr lang="en-IN"/>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890390-CF49-4652-A80C-01124231D49A}" type="datetimeFigureOut">
              <a:rPr lang="en-IN" smtClean="0"/>
              <a:t>20-06-2013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FE752E6-BF99-49CA-83D7-F56A8E45FA27}" type="slidenum">
              <a:rPr lang="en-IN" smtClean="0"/>
              <a:t>‹#›</a:t>
            </a:fld>
            <a:endParaRPr lang="en-IN"/>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890390-CF49-4652-A80C-01124231D49A}" type="datetimeFigureOut">
              <a:rPr lang="en-IN" smtClean="0"/>
              <a:t>20-06-2013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FE752E6-BF99-49CA-83D7-F56A8E45FA27}" type="slidenum">
              <a:rPr lang="en-IN" smtClean="0"/>
              <a:t>‹#›</a:t>
            </a:fld>
            <a:endParaRPr lang="en-IN"/>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B890390-CF49-4652-A80C-01124231D49A}" type="datetimeFigureOut">
              <a:rPr lang="en-IN" smtClean="0"/>
              <a:t>20-06-2013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FE752E6-BF99-49CA-83D7-F56A8E45FA27}" type="slidenum">
              <a:rPr lang="en-IN" smtClean="0"/>
              <a:t>‹#›</a:t>
            </a:fld>
            <a:endParaRPr lang="en-IN"/>
          </a:p>
        </p:txBody>
      </p:sp>
      <p:sp>
        <p:nvSpPr>
          <p:cNvPr id="11" name="Title 10"/>
          <p:cNvSpPr>
            <a:spLocks noGrp="1"/>
          </p:cNvSpPr>
          <p:nvPr>
            <p:ph type="title"/>
          </p:nvPr>
        </p:nvSpPr>
        <p:spPr/>
        <p:txBody>
          <a:bodyPr/>
          <a:lstStyle/>
          <a:p>
            <a:r>
              <a:rPr lang="en-US" smtClean="0"/>
              <a:t>Click to edit Master title style</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B890390-CF49-4652-A80C-01124231D49A}" type="datetimeFigureOut">
              <a:rPr lang="en-IN" smtClean="0"/>
              <a:t>20-06-2013</a:t>
            </a:fld>
            <a:endParaRPr lang="en-IN"/>
          </a:p>
        </p:txBody>
      </p:sp>
      <p:sp>
        <p:nvSpPr>
          <p:cNvPr id="5" name="Footer Placeholder 4"/>
          <p:cNvSpPr>
            <a:spLocks noGrp="1"/>
          </p:cNvSpPr>
          <p:nvPr>
            <p:ph type="ftr" sz="quarter" idx="11"/>
          </p:nvPr>
        </p:nvSpPr>
        <p:spPr/>
        <p:txBody>
          <a:bodyPr/>
          <a:lstStyle/>
          <a:p>
            <a:endParaRPr lang="en-IN"/>
          </a:p>
        </p:txBody>
      </p:sp>
      <p:sp>
        <p:nvSpPr>
          <p:cNvPr id="6" name="Slide Number Placeholder 5"/>
          <p:cNvSpPr>
            <a:spLocks noGrp="1"/>
          </p:cNvSpPr>
          <p:nvPr>
            <p:ph type="sldNum" sz="quarter" idx="12"/>
          </p:nvPr>
        </p:nvSpPr>
        <p:spPr/>
        <p:txBody>
          <a:bodyPr/>
          <a:lstStyle/>
          <a:p>
            <a:fld id="{7FE752E6-BF99-49CA-83D7-F56A8E45FA27}" type="slidenum">
              <a:rPr lang="en-IN" smtClean="0"/>
              <a:t>‹#›</a:t>
            </a:fld>
            <a:endParaRPr lang="en-IN"/>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4B890390-CF49-4652-A80C-01124231D49A}" type="datetimeFigureOut">
              <a:rPr lang="en-IN" smtClean="0"/>
              <a:t>20-06-2013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FE752E6-BF99-49CA-83D7-F56A8E45FA27}" type="slidenum">
              <a:rPr lang="en-IN" smtClean="0"/>
              <a:t>‹#›</a:t>
            </a:fld>
            <a:endParaRPr lang="en-IN"/>
          </a:p>
        </p:txBody>
      </p:sp>
      <p:sp>
        <p:nvSpPr>
          <p:cNvPr id="12" name="Title 11"/>
          <p:cNvSpPr>
            <a:spLocks noGrp="1"/>
          </p:cNvSpPr>
          <p:nvPr>
            <p:ph type="title"/>
          </p:nvPr>
        </p:nvSpPr>
        <p:spPr/>
        <p:txBody>
          <a:bodyPr/>
          <a:lstStyle>
            <a:lvl1pPr>
              <a:defRPr>
                <a:solidFill>
                  <a:schemeClr val="tx2"/>
                </a:solidFill>
              </a:defRPr>
            </a:lvl1pPr>
          </a:lstStyle>
          <a:p>
            <a:r>
              <a:rPr lang="en-US" smtClean="0"/>
              <a:t>Click to edit Master title style</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B890390-CF49-4652-A80C-01124231D49A}" type="datetimeFigureOut">
              <a:rPr lang="en-IN" smtClean="0"/>
              <a:t>20-06-2013</a:t>
            </a:fld>
            <a:endParaRPr lang="en-IN"/>
          </a:p>
        </p:txBody>
      </p:sp>
      <p:sp>
        <p:nvSpPr>
          <p:cNvPr id="8" name="Footer Placeholder 7"/>
          <p:cNvSpPr>
            <a:spLocks noGrp="1"/>
          </p:cNvSpPr>
          <p:nvPr>
            <p:ph type="ftr" sz="quarter" idx="11"/>
          </p:nvPr>
        </p:nvSpPr>
        <p:spPr/>
        <p:txBody>
          <a:bodyPr/>
          <a:lstStyle/>
          <a:p>
            <a:endParaRPr lang="en-IN"/>
          </a:p>
        </p:txBody>
      </p:sp>
      <p:sp>
        <p:nvSpPr>
          <p:cNvPr id="9" name="Slide Number Placeholder 8"/>
          <p:cNvSpPr>
            <a:spLocks noGrp="1"/>
          </p:cNvSpPr>
          <p:nvPr>
            <p:ph type="sldNum" sz="quarter" idx="12"/>
          </p:nvPr>
        </p:nvSpPr>
        <p:spPr/>
        <p:txBody>
          <a:bodyPr/>
          <a:lstStyle/>
          <a:p>
            <a:fld id="{7FE752E6-BF99-49CA-83D7-F56A8E45FA27}" type="slidenum">
              <a:rPr lang="en-IN" smtClean="0"/>
              <a:t>‹#›</a:t>
            </a:fld>
            <a:endParaRPr lang="en-IN"/>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B890390-CF49-4652-A80C-01124231D49A}" type="datetimeFigureOut">
              <a:rPr lang="en-IN" smtClean="0"/>
              <a:t>20-06-2013</a:t>
            </a:fld>
            <a:endParaRPr lang="en-IN"/>
          </a:p>
        </p:txBody>
      </p:sp>
      <p:sp>
        <p:nvSpPr>
          <p:cNvPr id="4" name="Footer Placeholder 3"/>
          <p:cNvSpPr>
            <a:spLocks noGrp="1"/>
          </p:cNvSpPr>
          <p:nvPr>
            <p:ph type="ftr" sz="quarter" idx="11"/>
          </p:nvPr>
        </p:nvSpPr>
        <p:spPr/>
        <p:txBody>
          <a:bodyPr/>
          <a:lstStyle/>
          <a:p>
            <a:endParaRPr lang="en-IN"/>
          </a:p>
        </p:txBody>
      </p:sp>
      <p:sp>
        <p:nvSpPr>
          <p:cNvPr id="5" name="Slide Number Placeholder 4"/>
          <p:cNvSpPr>
            <a:spLocks noGrp="1"/>
          </p:cNvSpPr>
          <p:nvPr>
            <p:ph type="sldNum" sz="quarter" idx="12"/>
          </p:nvPr>
        </p:nvSpPr>
        <p:spPr/>
        <p:txBody>
          <a:bodyPr/>
          <a:lstStyle/>
          <a:p>
            <a:fld id="{7FE752E6-BF99-49CA-83D7-F56A8E45FA27}" type="slidenum">
              <a:rPr lang="en-IN" smtClean="0"/>
              <a:t>‹#›</a:t>
            </a:fld>
            <a:endParaRPr lang="en-IN"/>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B890390-CF49-4652-A80C-01124231D49A}" type="datetimeFigureOut">
              <a:rPr lang="en-IN" smtClean="0"/>
              <a:t>20-06-2013</a:t>
            </a:fld>
            <a:endParaRPr lang="en-IN"/>
          </a:p>
        </p:txBody>
      </p:sp>
      <p:sp>
        <p:nvSpPr>
          <p:cNvPr id="3" name="Footer Placeholder 2"/>
          <p:cNvSpPr>
            <a:spLocks noGrp="1"/>
          </p:cNvSpPr>
          <p:nvPr>
            <p:ph type="ftr" sz="quarter" idx="11"/>
          </p:nvPr>
        </p:nvSpPr>
        <p:spPr/>
        <p:txBody>
          <a:bodyPr/>
          <a:lstStyle/>
          <a:p>
            <a:endParaRPr lang="en-IN"/>
          </a:p>
        </p:txBody>
      </p:sp>
      <p:sp>
        <p:nvSpPr>
          <p:cNvPr id="4" name="Slide Number Placeholder 3"/>
          <p:cNvSpPr>
            <a:spLocks noGrp="1"/>
          </p:cNvSpPr>
          <p:nvPr>
            <p:ph type="sldNum" sz="quarter" idx="12"/>
          </p:nvPr>
        </p:nvSpPr>
        <p:spPr/>
        <p:txBody>
          <a:bodyPr/>
          <a:lstStyle/>
          <a:p>
            <a:fld id="{7FE752E6-BF99-49CA-83D7-F56A8E45FA27}" type="slidenum">
              <a:rPr lang="en-IN" smtClean="0"/>
              <a:t>‹#›</a:t>
            </a:fld>
            <a:endParaRPr lang="en-I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en-US" smtClean="0"/>
              <a:t>Click to edit Master title style</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890390-CF49-4652-A80C-01124231D49A}" type="datetimeFigureOut">
              <a:rPr lang="en-IN" smtClean="0"/>
              <a:t>20-06-2013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FE752E6-BF99-49CA-83D7-F56A8E45FA27}" type="slidenum">
              <a:rPr lang="en-IN" smtClean="0"/>
              <a:t>‹#›</a:t>
            </a:fld>
            <a:endParaRPr lang="en-I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en-US" smtClean="0"/>
              <a:t>Click to edit Master title style</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B890390-CF49-4652-A80C-01124231D49A}" type="datetimeFigureOut">
              <a:rPr lang="en-IN" smtClean="0"/>
              <a:t>20-06-2013</a:t>
            </a:fld>
            <a:endParaRPr lang="en-IN"/>
          </a:p>
        </p:txBody>
      </p:sp>
      <p:sp>
        <p:nvSpPr>
          <p:cNvPr id="6" name="Footer Placeholder 5"/>
          <p:cNvSpPr>
            <a:spLocks noGrp="1"/>
          </p:cNvSpPr>
          <p:nvPr>
            <p:ph type="ftr" sz="quarter" idx="11"/>
          </p:nvPr>
        </p:nvSpPr>
        <p:spPr/>
        <p:txBody>
          <a:bodyPr/>
          <a:lstStyle/>
          <a:p>
            <a:endParaRPr lang="en-IN"/>
          </a:p>
        </p:txBody>
      </p:sp>
      <p:sp>
        <p:nvSpPr>
          <p:cNvPr id="7" name="Slide Number Placeholder 6"/>
          <p:cNvSpPr>
            <a:spLocks noGrp="1"/>
          </p:cNvSpPr>
          <p:nvPr>
            <p:ph type="sldNum" sz="quarter" idx="12"/>
          </p:nvPr>
        </p:nvSpPr>
        <p:spPr/>
        <p:txBody>
          <a:bodyPr/>
          <a:lstStyle/>
          <a:p>
            <a:fld id="{7FE752E6-BF99-49CA-83D7-F56A8E45FA27}" type="slidenum">
              <a:rPr lang="en-IN" smtClean="0"/>
              <a:t>‹#›</a:t>
            </a:fld>
            <a:endParaRPr lang="en-I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4B890390-CF49-4652-A80C-01124231D49A}" type="datetimeFigureOut">
              <a:rPr lang="en-IN" smtClean="0"/>
              <a:t>20-06-2013</a:t>
            </a:fld>
            <a:endParaRPr lang="en-IN"/>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en-IN"/>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7FE752E6-BF99-49CA-83D7-F56A8E45FA27}" type="slidenum">
              <a:rPr lang="en-IN" smtClean="0"/>
              <a:t>‹#›</a:t>
            </a:fld>
            <a:endParaRPr lang="en-IN"/>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em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Social epidemiology </a:t>
            </a:r>
            <a:endParaRPr lang="en-IN" dirty="0"/>
          </a:p>
        </p:txBody>
      </p:sp>
      <p:sp>
        <p:nvSpPr>
          <p:cNvPr id="3" name="Subtitle 2"/>
          <p:cNvSpPr>
            <a:spLocks noGrp="1"/>
          </p:cNvSpPr>
          <p:nvPr>
            <p:ph type="subTitle" idx="1"/>
          </p:nvPr>
        </p:nvSpPr>
        <p:spPr/>
        <p:txBody>
          <a:bodyPr/>
          <a:lstStyle/>
          <a:p>
            <a:endParaRPr lang="en-IN" dirty="0"/>
          </a:p>
        </p:txBody>
      </p:sp>
    </p:spTree>
    <p:extLst>
      <p:ext uri="{BB962C8B-B14F-4D97-AF65-F5344CB8AC3E}">
        <p14:creationId xmlns:p14="http://schemas.microsoft.com/office/powerpoint/2010/main" val="2931528349"/>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688490" y="0"/>
            <a:ext cx="7756263" cy="1340768"/>
          </a:xfrm>
        </p:spPr>
        <p:txBody>
          <a:bodyPr/>
          <a:lstStyle/>
          <a:p>
            <a:r>
              <a:rPr lang="en-US" sz="3200" dirty="0">
                <a:solidFill>
                  <a:srgbClr val="FF0000"/>
                </a:solidFill>
                <a:latin typeface="Calibri" pitchFamily="34" charset="0"/>
                <a:cs typeface="Calibri" pitchFamily="34" charset="0"/>
              </a:rPr>
              <a:t>Pathway underlying Social </a:t>
            </a:r>
            <a:r>
              <a:rPr lang="en-US" sz="3200" dirty="0" smtClean="0">
                <a:solidFill>
                  <a:srgbClr val="FF0000"/>
                </a:solidFill>
                <a:latin typeface="Calibri" pitchFamily="34" charset="0"/>
                <a:cs typeface="Calibri" pitchFamily="34" charset="0"/>
              </a:rPr>
              <a:t>determinant Marmot </a:t>
            </a:r>
            <a:r>
              <a:rPr lang="en-US" sz="3200" dirty="0">
                <a:solidFill>
                  <a:srgbClr val="FF0000"/>
                </a:solidFill>
                <a:latin typeface="Calibri" pitchFamily="34" charset="0"/>
                <a:cs typeface="Calibri" pitchFamily="34" charset="0"/>
              </a:rPr>
              <a:t>&amp; </a:t>
            </a:r>
            <a:r>
              <a:rPr lang="en-US" sz="3200" dirty="0" smtClean="0">
                <a:solidFill>
                  <a:srgbClr val="FF0000"/>
                </a:solidFill>
                <a:latin typeface="Calibri" pitchFamily="34" charset="0"/>
                <a:cs typeface="Calibri" pitchFamily="34" charset="0"/>
              </a:rPr>
              <a:t>Wilkinson</a:t>
            </a:r>
            <a:r>
              <a:rPr lang="en-US" sz="3200" dirty="0" smtClean="0">
                <a:solidFill>
                  <a:srgbClr val="FF0000"/>
                </a:solidFill>
              </a:rPr>
              <a:t> </a:t>
            </a:r>
            <a:endParaRPr lang="en-IN" sz="3200" dirty="0">
              <a:solidFill>
                <a:srgbClr val="FF0000"/>
              </a:solidFill>
              <a:latin typeface="Calibri" pitchFamily="34" charset="0"/>
              <a:cs typeface="Calibri" pitchFamily="34" charset="0"/>
            </a:endParaRPr>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79512" y="1268760"/>
            <a:ext cx="9113778" cy="5589240"/>
          </a:xfrm>
          <a:prstGeom prst="rect">
            <a:avLst/>
          </a:prstGeom>
          <a:noFill/>
          <a:ln>
            <a:noFill/>
          </a:ln>
        </p:spPr>
      </p:pic>
    </p:spTree>
    <p:extLst>
      <p:ext uri="{BB962C8B-B14F-4D97-AF65-F5344CB8AC3E}">
        <p14:creationId xmlns:p14="http://schemas.microsoft.com/office/powerpoint/2010/main" val="281303353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IN"/>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4412" y="764704"/>
            <a:ext cx="9144000" cy="6957392"/>
          </a:xfrm>
          <a:prstGeom prst="rect">
            <a:avLst/>
          </a:prstGeom>
          <a:ln>
            <a:solidFill>
              <a:schemeClr val="bg1"/>
            </a:solidFill>
          </a:ln>
          <a:effectLst>
            <a:outerShdw blurRad="292100" dist="139700" dir="2700000" algn="tl" rotWithShape="0">
              <a:srgbClr val="333333">
                <a:alpha val="65000"/>
              </a:srgbClr>
            </a:outerShdw>
          </a:effectLst>
        </p:spPr>
      </p:pic>
      <p:sp>
        <p:nvSpPr>
          <p:cNvPr id="2" name="Rectangle 1"/>
          <p:cNvSpPr/>
          <p:nvPr/>
        </p:nvSpPr>
        <p:spPr>
          <a:xfrm>
            <a:off x="539552" y="3140968"/>
            <a:ext cx="914400" cy="2286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5" name="Rectangle 4"/>
          <p:cNvSpPr/>
          <p:nvPr/>
        </p:nvSpPr>
        <p:spPr>
          <a:xfrm>
            <a:off x="533376" y="3933056"/>
            <a:ext cx="914400" cy="186308"/>
          </a:xfrm>
          <a:prstGeom prst="rect">
            <a:avLst/>
          </a:prstGeom>
          <a:solidFill>
            <a:srgbClr val="8BE1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3424025157"/>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IN" sz="3200" b="1" dirty="0">
                <a:latin typeface="Calibri" pitchFamily="34" charset="0"/>
                <a:cs typeface="Calibri" pitchFamily="34" charset="0"/>
              </a:rPr>
              <a:t>Why emphasize social determinants? </a:t>
            </a:r>
            <a:r>
              <a:rPr lang="en-IN" sz="3200" dirty="0">
                <a:latin typeface="Calibri" pitchFamily="34" charset="0"/>
                <a:cs typeface="Calibri" pitchFamily="34" charset="0"/>
              </a:rPr>
              <a:t/>
            </a:r>
            <a:br>
              <a:rPr lang="en-IN" sz="3200" dirty="0">
                <a:latin typeface="Calibri" pitchFamily="34" charset="0"/>
                <a:cs typeface="Calibri" pitchFamily="34" charset="0"/>
              </a:rPr>
            </a:br>
            <a:endParaRPr lang="en-IN" sz="3200" dirty="0">
              <a:latin typeface="Calibri" pitchFamily="34" charset="0"/>
              <a:cs typeface="Calibri" pitchFamily="34" charset="0"/>
            </a:endParaRPr>
          </a:p>
        </p:txBody>
      </p:sp>
      <p:sp>
        <p:nvSpPr>
          <p:cNvPr id="3" name="Content Placeholder 2"/>
          <p:cNvSpPr>
            <a:spLocks noGrp="1"/>
          </p:cNvSpPr>
          <p:nvPr>
            <p:ph idx="1"/>
          </p:nvPr>
        </p:nvSpPr>
        <p:spPr/>
        <p:txBody>
          <a:bodyPr>
            <a:normAutofit/>
          </a:bodyPr>
          <a:lstStyle/>
          <a:p>
            <a:endParaRPr lang="en-IN" dirty="0" smtClean="0"/>
          </a:p>
          <a:p>
            <a:r>
              <a:rPr lang="en-IN" sz="2000" dirty="0" smtClean="0">
                <a:latin typeface="Calibri" pitchFamily="34" charset="0"/>
                <a:cs typeface="Calibri" pitchFamily="34" charset="0"/>
              </a:rPr>
              <a:t> </a:t>
            </a:r>
            <a:r>
              <a:rPr lang="en-IN" sz="2000" dirty="0">
                <a:latin typeface="Calibri" pitchFamily="34" charset="0"/>
                <a:cs typeface="Calibri" pitchFamily="34" charset="0"/>
              </a:rPr>
              <a:t>H</a:t>
            </a:r>
            <a:r>
              <a:rPr lang="en-IN" sz="2000" dirty="0" smtClean="0">
                <a:latin typeface="Calibri" pitchFamily="34" charset="0"/>
                <a:cs typeface="Calibri" pitchFamily="34" charset="0"/>
              </a:rPr>
              <a:t>ave </a:t>
            </a:r>
            <a:r>
              <a:rPr lang="en-IN" sz="2000" dirty="0">
                <a:latin typeface="Calibri" pitchFamily="34" charset="0"/>
                <a:cs typeface="Calibri" pitchFamily="34" charset="0"/>
              </a:rPr>
              <a:t>a direct impact on </a:t>
            </a:r>
            <a:r>
              <a:rPr lang="en-IN" sz="2000" dirty="0" smtClean="0">
                <a:latin typeface="Calibri" pitchFamily="34" charset="0"/>
                <a:cs typeface="Calibri" pitchFamily="34" charset="0"/>
              </a:rPr>
              <a:t>health.</a:t>
            </a:r>
          </a:p>
          <a:p>
            <a:pPr marL="0" indent="0">
              <a:buNone/>
            </a:pPr>
            <a:endParaRPr lang="en-IN" sz="2000" dirty="0">
              <a:latin typeface="Calibri" pitchFamily="34" charset="0"/>
              <a:cs typeface="Calibri" pitchFamily="34" charset="0"/>
            </a:endParaRPr>
          </a:p>
          <a:p>
            <a:r>
              <a:rPr lang="en-IN" sz="2000" dirty="0" smtClean="0">
                <a:latin typeface="Calibri" pitchFamily="34" charset="0"/>
                <a:cs typeface="Calibri" pitchFamily="34" charset="0"/>
              </a:rPr>
              <a:t> Predict </a:t>
            </a:r>
            <a:r>
              <a:rPr lang="en-IN" sz="2000" dirty="0">
                <a:latin typeface="Calibri" pitchFamily="34" charset="0"/>
                <a:cs typeface="Calibri" pitchFamily="34" charset="0"/>
              </a:rPr>
              <a:t>the greatest proportion of health status </a:t>
            </a:r>
            <a:r>
              <a:rPr lang="en-IN" sz="2000" dirty="0" smtClean="0">
                <a:latin typeface="Calibri" pitchFamily="34" charset="0"/>
                <a:cs typeface="Calibri" pitchFamily="34" charset="0"/>
              </a:rPr>
              <a:t> inequity.</a:t>
            </a:r>
          </a:p>
          <a:p>
            <a:pPr marL="0" indent="0">
              <a:buNone/>
            </a:pPr>
            <a:endParaRPr lang="en-IN" sz="2000" dirty="0">
              <a:latin typeface="Calibri" pitchFamily="34" charset="0"/>
              <a:cs typeface="Calibri" pitchFamily="34" charset="0"/>
            </a:endParaRPr>
          </a:p>
          <a:p>
            <a:r>
              <a:rPr lang="en-IN" sz="2000" dirty="0" smtClean="0">
                <a:latin typeface="Calibri" pitchFamily="34" charset="0"/>
                <a:cs typeface="Calibri" pitchFamily="34" charset="0"/>
              </a:rPr>
              <a:t>Social </a:t>
            </a:r>
            <a:r>
              <a:rPr lang="en-IN" sz="2000" dirty="0">
                <a:latin typeface="Calibri" pitchFamily="34" charset="0"/>
                <a:cs typeface="Calibri" pitchFamily="34" charset="0"/>
              </a:rPr>
              <a:t>determinants of health structure health </a:t>
            </a:r>
            <a:r>
              <a:rPr lang="en-IN" sz="2000" dirty="0" smtClean="0">
                <a:latin typeface="Calibri" pitchFamily="34" charset="0"/>
                <a:cs typeface="Calibri" pitchFamily="34" charset="0"/>
              </a:rPr>
              <a:t>behaviours.</a:t>
            </a:r>
          </a:p>
          <a:p>
            <a:pPr marL="0" indent="0">
              <a:buNone/>
            </a:pPr>
            <a:endParaRPr lang="en-IN" sz="2000" dirty="0">
              <a:latin typeface="Calibri" pitchFamily="34" charset="0"/>
              <a:cs typeface="Calibri" pitchFamily="34" charset="0"/>
            </a:endParaRPr>
          </a:p>
          <a:p>
            <a:r>
              <a:rPr lang="en-IN" sz="2000" dirty="0">
                <a:latin typeface="Calibri" pitchFamily="34" charset="0"/>
                <a:cs typeface="Calibri" pitchFamily="34" charset="0"/>
              </a:rPr>
              <a:t>I</a:t>
            </a:r>
            <a:r>
              <a:rPr lang="en-IN" sz="2000" dirty="0" smtClean="0">
                <a:latin typeface="Calibri" pitchFamily="34" charset="0"/>
                <a:cs typeface="Calibri" pitchFamily="34" charset="0"/>
              </a:rPr>
              <a:t>nteract </a:t>
            </a:r>
            <a:r>
              <a:rPr lang="en-IN" sz="2000" dirty="0">
                <a:latin typeface="Calibri" pitchFamily="34" charset="0"/>
                <a:cs typeface="Calibri" pitchFamily="34" charset="0"/>
              </a:rPr>
              <a:t>with each other to produce </a:t>
            </a:r>
            <a:r>
              <a:rPr lang="en-IN" sz="2000" dirty="0" smtClean="0">
                <a:latin typeface="Calibri" pitchFamily="34" charset="0"/>
                <a:cs typeface="Calibri" pitchFamily="34" charset="0"/>
              </a:rPr>
              <a:t>health.</a:t>
            </a:r>
            <a:endParaRPr lang="en-IN" sz="2000" dirty="0">
              <a:latin typeface="Calibri" pitchFamily="34" charset="0"/>
              <a:cs typeface="Calibri" pitchFamily="34" charset="0"/>
            </a:endParaRPr>
          </a:p>
          <a:p>
            <a:endParaRPr lang="en-IN" dirty="0"/>
          </a:p>
        </p:txBody>
      </p:sp>
    </p:spTree>
    <p:extLst>
      <p:ext uri="{BB962C8B-B14F-4D97-AF65-F5344CB8AC3E}">
        <p14:creationId xmlns:p14="http://schemas.microsoft.com/office/powerpoint/2010/main" val="4139512602"/>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
            </a:r>
            <a:br>
              <a:rPr lang="en-IN" dirty="0"/>
            </a:br>
            <a:r>
              <a:rPr lang="en-IN" sz="3600" b="1" dirty="0" smtClean="0">
                <a:latin typeface="Calibri" pitchFamily="34" charset="0"/>
                <a:cs typeface="Calibri" pitchFamily="34" charset="0"/>
              </a:rPr>
              <a:t>Upstream </a:t>
            </a:r>
            <a:r>
              <a:rPr lang="en-IN" sz="3600" b="1" dirty="0">
                <a:latin typeface="Calibri" pitchFamily="34" charset="0"/>
                <a:cs typeface="Calibri" pitchFamily="34" charset="0"/>
              </a:rPr>
              <a:t>and downstream </a:t>
            </a:r>
            <a:r>
              <a:rPr lang="en-IN" sz="3600" b="1" dirty="0" smtClean="0">
                <a:latin typeface="Calibri" pitchFamily="34" charset="0"/>
                <a:cs typeface="Calibri" pitchFamily="34" charset="0"/>
              </a:rPr>
              <a:t>mechanisms of </a:t>
            </a:r>
            <a:r>
              <a:rPr lang="en-IN" sz="3600" b="1" dirty="0">
                <a:latin typeface="Calibri" pitchFamily="34" charset="0"/>
                <a:cs typeface="Calibri" pitchFamily="34" charset="0"/>
              </a:rPr>
              <a:t>social inequities in </a:t>
            </a:r>
            <a:r>
              <a:rPr lang="en-IN" sz="3600" b="1" dirty="0" smtClean="0">
                <a:latin typeface="Calibri" pitchFamily="34" charset="0"/>
                <a:cs typeface="Calibri" pitchFamily="34" charset="0"/>
              </a:rPr>
              <a:t>health</a:t>
            </a:r>
            <a:r>
              <a:rPr lang="en-IN" dirty="0"/>
              <a:t/>
            </a:r>
            <a:br>
              <a:rPr lang="en-IN" dirty="0"/>
            </a:br>
            <a:endParaRPr lang="en-IN" dirty="0"/>
          </a:p>
        </p:txBody>
      </p:sp>
      <p:pic>
        <p:nvPicPr>
          <p:cNvPr id="4098" name="Picture 2"/>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467544" y="1556792"/>
            <a:ext cx="7992888" cy="504055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004775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8490" y="570156"/>
            <a:ext cx="7756263" cy="770612"/>
          </a:xfrm>
        </p:spPr>
        <p:txBody>
          <a:bodyPr>
            <a:noAutofit/>
          </a:bodyPr>
          <a:lstStyle/>
          <a:p>
            <a:r>
              <a:rPr lang="en-IN" sz="3200" b="1" dirty="0" smtClean="0">
                <a:latin typeface="Calibri" pitchFamily="34" charset="0"/>
                <a:cs typeface="Calibri" pitchFamily="34" charset="0"/>
              </a:rPr>
              <a:t>Under </a:t>
            </a:r>
            <a:r>
              <a:rPr lang="en-IN" sz="3200" b="1" dirty="0">
                <a:latin typeface="Calibri" pitchFamily="34" charset="0"/>
                <a:cs typeface="Calibri" pitchFamily="34" charset="0"/>
              </a:rPr>
              <a:t>5 mortality (per 1000 live births) by wealth </a:t>
            </a:r>
            <a:r>
              <a:rPr lang="en-IN" sz="3200" b="1" dirty="0" smtClean="0">
                <a:latin typeface="Calibri" pitchFamily="34" charset="0"/>
                <a:cs typeface="Calibri" pitchFamily="34" charset="0"/>
              </a:rPr>
              <a:t>group</a:t>
            </a:r>
            <a:r>
              <a:rPr lang="en-IN" sz="3600" dirty="0"/>
              <a:t/>
            </a:r>
            <a:br>
              <a:rPr lang="en-IN" sz="3600" dirty="0"/>
            </a:br>
            <a:endParaRPr lang="en-IN" sz="3600"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484784"/>
            <a:ext cx="9144000" cy="489654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0162798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3600" b="1" dirty="0" smtClean="0">
                <a:latin typeface="Calibri" pitchFamily="34" charset="0"/>
                <a:cs typeface="Calibri" pitchFamily="34" charset="0"/>
              </a:rPr>
              <a:t>Mortality </a:t>
            </a:r>
            <a:r>
              <a:rPr lang="en-IN" sz="3600" b="1" dirty="0">
                <a:latin typeface="Calibri" pitchFamily="34" charset="0"/>
                <a:cs typeface="Calibri" pitchFamily="34" charset="0"/>
              </a:rPr>
              <a:t>over 25 years according to level in the occupational hierarchy: Whitehall </a:t>
            </a:r>
            <a:r>
              <a:rPr lang="en-IN" dirty="0"/>
              <a:t/>
            </a:r>
            <a:br>
              <a:rPr lang="en-IN" dirty="0"/>
            </a:br>
            <a:r>
              <a:rPr lang="en-IN" sz="3100" dirty="0" smtClean="0">
                <a:latin typeface="+mn-lt"/>
              </a:rPr>
              <a:t>(Marmot &amp; </a:t>
            </a:r>
            <a:r>
              <a:rPr lang="en-IN" sz="3100" dirty="0" err="1" smtClean="0">
                <a:latin typeface="+mn-lt"/>
              </a:rPr>
              <a:t>shipley</a:t>
            </a:r>
            <a:r>
              <a:rPr lang="en-IN" sz="3100" dirty="0" smtClean="0">
                <a:latin typeface="+mn-lt"/>
              </a:rPr>
              <a:t> , BMJ 1996)</a:t>
            </a:r>
            <a:endParaRPr lang="en-IN" sz="3100" dirty="0">
              <a:latin typeface="+mn-lt"/>
            </a:endParaRPr>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098355593"/>
              </p:ext>
            </p:extLst>
          </p:nvPr>
        </p:nvGraphicFramePr>
        <p:xfrm>
          <a:off x="457200" y="1916832"/>
          <a:ext cx="8229600" cy="468052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429213957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
            </a:r>
            <a:br>
              <a:rPr lang="en-IN" dirty="0"/>
            </a:br>
            <a:r>
              <a:rPr lang="en-IN" sz="3600" b="1" dirty="0">
                <a:latin typeface="Calibri" pitchFamily="34" charset="0"/>
                <a:cs typeface="Calibri" pitchFamily="34" charset="0"/>
              </a:rPr>
              <a:t>Infant mortality in Brazil by race and mother's education, 1990 </a:t>
            </a:r>
            <a:r>
              <a:rPr lang="en-IN" dirty="0"/>
              <a:t/>
            </a:r>
            <a:br>
              <a:rPr lang="en-IN" dirty="0"/>
            </a:br>
            <a:endParaRPr lang="en-IN" dirty="0"/>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1600200"/>
            <a:ext cx="8892479" cy="48531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56347175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IN" sz="2000" dirty="0">
                <a:latin typeface="Calibri" pitchFamily="34" charset="0"/>
                <a:cs typeface="Calibri" pitchFamily="34" charset="0"/>
              </a:rPr>
              <a:t>In social epidemiology the three main theoretical framework for explaining disease distribution </a:t>
            </a:r>
            <a:r>
              <a:rPr lang="en-IN" sz="2000" dirty="0" smtClean="0">
                <a:latin typeface="Calibri" pitchFamily="34" charset="0"/>
                <a:cs typeface="Calibri" pitchFamily="34" charset="0"/>
              </a:rPr>
              <a:t>are</a:t>
            </a:r>
          </a:p>
          <a:p>
            <a:pPr marL="0" indent="0">
              <a:buNone/>
            </a:pPr>
            <a:endParaRPr lang="en-IN" sz="2000" dirty="0" smtClean="0">
              <a:latin typeface="Calibri" pitchFamily="34" charset="0"/>
              <a:cs typeface="Calibri" pitchFamily="34" charset="0"/>
            </a:endParaRPr>
          </a:p>
          <a:p>
            <a:pPr marL="457200" indent="-457200">
              <a:buAutoNum type="arabicParenBoth"/>
            </a:pPr>
            <a:r>
              <a:rPr lang="en-IN" sz="2000" dirty="0">
                <a:latin typeface="Calibri" pitchFamily="34" charset="0"/>
                <a:cs typeface="Calibri" pitchFamily="34" charset="0"/>
              </a:rPr>
              <a:t>P</a:t>
            </a:r>
            <a:r>
              <a:rPr lang="en-IN" sz="2000" dirty="0" smtClean="0">
                <a:latin typeface="Calibri" pitchFamily="34" charset="0"/>
                <a:cs typeface="Calibri" pitchFamily="34" charset="0"/>
              </a:rPr>
              <a:t>sychosocial </a:t>
            </a:r>
          </a:p>
          <a:p>
            <a:pPr marL="0" indent="0">
              <a:buNone/>
            </a:pPr>
            <a:endParaRPr lang="en-IN" sz="2000" dirty="0">
              <a:latin typeface="Calibri" pitchFamily="34" charset="0"/>
              <a:cs typeface="Calibri" pitchFamily="34" charset="0"/>
            </a:endParaRPr>
          </a:p>
          <a:p>
            <a:pPr marL="0" indent="0">
              <a:buNone/>
            </a:pPr>
            <a:r>
              <a:rPr lang="en-IN" sz="2000" dirty="0">
                <a:latin typeface="Calibri" pitchFamily="34" charset="0"/>
                <a:cs typeface="Calibri" pitchFamily="34" charset="0"/>
              </a:rPr>
              <a:t>(2) </a:t>
            </a:r>
            <a:r>
              <a:rPr lang="en-IN" sz="2000" dirty="0" smtClean="0">
                <a:latin typeface="Calibri" pitchFamily="34" charset="0"/>
                <a:cs typeface="Calibri" pitchFamily="34" charset="0"/>
              </a:rPr>
              <a:t>Social </a:t>
            </a:r>
            <a:r>
              <a:rPr lang="en-IN" sz="2000" dirty="0">
                <a:latin typeface="Calibri" pitchFamily="34" charset="0"/>
                <a:cs typeface="Calibri" pitchFamily="34" charset="0"/>
              </a:rPr>
              <a:t>production of </a:t>
            </a:r>
            <a:r>
              <a:rPr lang="en-IN" sz="2000" dirty="0" err="1" smtClean="0">
                <a:latin typeface="Calibri" pitchFamily="34" charset="0"/>
                <a:cs typeface="Calibri" pitchFamily="34" charset="0"/>
              </a:rPr>
              <a:t>disesase</a:t>
            </a:r>
            <a:r>
              <a:rPr lang="en-IN" sz="2000" dirty="0" smtClean="0">
                <a:latin typeface="Calibri" pitchFamily="34" charset="0"/>
                <a:cs typeface="Calibri" pitchFamily="34" charset="0"/>
              </a:rPr>
              <a:t> /political </a:t>
            </a:r>
            <a:r>
              <a:rPr lang="en-IN" sz="2000" dirty="0">
                <a:latin typeface="Calibri" pitchFamily="34" charset="0"/>
                <a:cs typeface="Calibri" pitchFamily="34" charset="0"/>
              </a:rPr>
              <a:t>economy of health </a:t>
            </a:r>
            <a:endParaRPr lang="en-IN" sz="2000" dirty="0" smtClean="0">
              <a:latin typeface="Calibri" pitchFamily="34" charset="0"/>
              <a:cs typeface="Calibri" pitchFamily="34" charset="0"/>
            </a:endParaRPr>
          </a:p>
          <a:p>
            <a:pPr marL="0" indent="0">
              <a:buNone/>
            </a:pPr>
            <a:endParaRPr lang="en-IN" sz="2000" dirty="0">
              <a:latin typeface="Calibri" pitchFamily="34" charset="0"/>
              <a:cs typeface="Calibri" pitchFamily="34" charset="0"/>
            </a:endParaRPr>
          </a:p>
          <a:p>
            <a:pPr marL="0" indent="0">
              <a:buNone/>
            </a:pPr>
            <a:r>
              <a:rPr lang="en-IN" sz="2000" dirty="0">
                <a:latin typeface="Calibri" pitchFamily="34" charset="0"/>
                <a:cs typeface="Calibri" pitchFamily="34" charset="0"/>
              </a:rPr>
              <a:t>(3) </a:t>
            </a:r>
            <a:r>
              <a:rPr lang="en-IN" sz="2000" dirty="0" err="1">
                <a:latin typeface="Calibri" pitchFamily="34" charset="0"/>
                <a:cs typeface="Calibri" pitchFamily="34" charset="0"/>
              </a:rPr>
              <a:t>E</a:t>
            </a:r>
            <a:r>
              <a:rPr lang="en-IN" sz="2000" dirty="0" err="1" smtClean="0">
                <a:latin typeface="Calibri" pitchFamily="34" charset="0"/>
                <a:cs typeface="Calibri" pitchFamily="34" charset="0"/>
              </a:rPr>
              <a:t>cosocial</a:t>
            </a:r>
            <a:r>
              <a:rPr lang="en-IN" sz="2000" dirty="0" smtClean="0">
                <a:latin typeface="Calibri" pitchFamily="34" charset="0"/>
                <a:cs typeface="Calibri" pitchFamily="34" charset="0"/>
              </a:rPr>
              <a:t>  &amp; </a:t>
            </a:r>
            <a:r>
              <a:rPr lang="en-IN" sz="2000" dirty="0">
                <a:latin typeface="Calibri" pitchFamily="34" charset="0"/>
                <a:cs typeface="Calibri" pitchFamily="34" charset="0"/>
              </a:rPr>
              <a:t>other emerging multi level frameworks</a:t>
            </a:r>
          </a:p>
        </p:txBody>
      </p:sp>
      <p:sp>
        <p:nvSpPr>
          <p:cNvPr id="3" name="Title 2"/>
          <p:cNvSpPr>
            <a:spLocks noGrp="1"/>
          </p:cNvSpPr>
          <p:nvPr>
            <p:ph type="title"/>
          </p:nvPr>
        </p:nvSpPr>
        <p:spPr/>
        <p:txBody>
          <a:bodyPr/>
          <a:lstStyle/>
          <a:p>
            <a:r>
              <a:rPr lang="en-IN" sz="3200" b="1" dirty="0">
                <a:latin typeface="Calibri" pitchFamily="34" charset="0"/>
                <a:cs typeface="Calibri" pitchFamily="34" charset="0"/>
              </a:rPr>
              <a:t>Theories of </a:t>
            </a:r>
            <a:r>
              <a:rPr lang="en-IN" sz="3200" b="1" dirty="0" smtClean="0">
                <a:latin typeface="Calibri" pitchFamily="34" charset="0"/>
                <a:cs typeface="Calibri" pitchFamily="34" charset="0"/>
              </a:rPr>
              <a:t>Social </a:t>
            </a:r>
            <a:r>
              <a:rPr lang="en-IN" sz="3200" b="1" dirty="0">
                <a:latin typeface="Calibri" pitchFamily="34" charset="0"/>
                <a:cs typeface="Calibri" pitchFamily="34" charset="0"/>
              </a:rPr>
              <a:t>E</a:t>
            </a:r>
            <a:r>
              <a:rPr lang="en-IN" sz="3200" b="1" dirty="0" smtClean="0">
                <a:latin typeface="Calibri" pitchFamily="34" charset="0"/>
                <a:cs typeface="Calibri" pitchFamily="34" charset="0"/>
              </a:rPr>
              <a:t>pidemiology </a:t>
            </a:r>
            <a:r>
              <a:rPr lang="en-IN" sz="3200" b="1" dirty="0">
                <a:latin typeface="Calibri" pitchFamily="34" charset="0"/>
                <a:cs typeface="Calibri" pitchFamily="34" charset="0"/>
              </a:rPr>
              <a:t>in the 21</a:t>
            </a:r>
            <a:r>
              <a:rPr lang="en-IN" sz="3200" b="1" baseline="30000" dirty="0">
                <a:latin typeface="Calibri" pitchFamily="34" charset="0"/>
                <a:cs typeface="Calibri" pitchFamily="34" charset="0"/>
              </a:rPr>
              <a:t>st</a:t>
            </a:r>
            <a:r>
              <a:rPr lang="en-IN" sz="3200" b="1" dirty="0">
                <a:latin typeface="Calibri" pitchFamily="34" charset="0"/>
                <a:cs typeface="Calibri" pitchFamily="34" charset="0"/>
              </a:rPr>
              <a:t> century </a:t>
            </a:r>
            <a:r>
              <a:rPr lang="en-IN" sz="3200" b="1" dirty="0" err="1">
                <a:latin typeface="Calibri" pitchFamily="34" charset="0"/>
                <a:cs typeface="Calibri" pitchFamily="34" charset="0"/>
              </a:rPr>
              <a:t>E</a:t>
            </a:r>
            <a:r>
              <a:rPr lang="en-IN" sz="3200" b="1" dirty="0" err="1" smtClean="0">
                <a:latin typeface="Calibri" pitchFamily="34" charset="0"/>
                <a:cs typeface="Calibri" pitchFamily="34" charset="0"/>
              </a:rPr>
              <a:t>cosocial</a:t>
            </a:r>
            <a:r>
              <a:rPr lang="en-IN" sz="3200" b="1" dirty="0" smtClean="0">
                <a:latin typeface="Calibri" pitchFamily="34" charset="0"/>
                <a:cs typeface="Calibri" pitchFamily="34" charset="0"/>
              </a:rPr>
              <a:t> </a:t>
            </a:r>
            <a:r>
              <a:rPr lang="en-IN" sz="3200" b="1" dirty="0">
                <a:latin typeface="Calibri" pitchFamily="34" charset="0"/>
                <a:cs typeface="Calibri" pitchFamily="34" charset="0"/>
              </a:rPr>
              <a:t>prospective</a:t>
            </a:r>
            <a:r>
              <a:rPr lang="en-IN" dirty="0"/>
              <a:t/>
            </a:r>
            <a:br>
              <a:rPr lang="en-IN" dirty="0"/>
            </a:br>
            <a:endParaRPr lang="en-IN" dirty="0"/>
          </a:p>
        </p:txBody>
      </p:sp>
    </p:spTree>
    <p:extLst>
      <p:ext uri="{BB962C8B-B14F-4D97-AF65-F5344CB8AC3E}">
        <p14:creationId xmlns:p14="http://schemas.microsoft.com/office/powerpoint/2010/main" val="3007726484"/>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style>
          <a:lnRef idx="3">
            <a:schemeClr val="lt1"/>
          </a:lnRef>
          <a:fillRef idx="1">
            <a:schemeClr val="accent5"/>
          </a:fillRef>
          <a:effectRef idx="1">
            <a:schemeClr val="accent5"/>
          </a:effectRef>
          <a:fontRef idx="minor">
            <a:schemeClr val="lt1"/>
          </a:fontRef>
        </p:style>
        <p:txBody>
          <a:bodyPr>
            <a:normAutofit/>
          </a:bodyPr>
          <a:lstStyle/>
          <a:p>
            <a:r>
              <a:rPr lang="en-IN" dirty="0">
                <a:latin typeface="Calibri" pitchFamily="34" charset="0"/>
                <a:cs typeface="Calibri" pitchFamily="34" charset="0"/>
              </a:rPr>
              <a:t>The commissioner overreaching recommendation</a:t>
            </a:r>
            <a:r>
              <a:rPr lang="en-IN" dirty="0" smtClean="0">
                <a:latin typeface="Calibri" pitchFamily="34" charset="0"/>
                <a:cs typeface="Calibri" pitchFamily="34" charset="0"/>
              </a:rPr>
              <a:t>:</a:t>
            </a:r>
          </a:p>
          <a:p>
            <a:pPr marL="0" indent="0">
              <a:buNone/>
            </a:pPr>
            <a:endParaRPr lang="en-IN" dirty="0">
              <a:latin typeface="Calibri" pitchFamily="34" charset="0"/>
              <a:cs typeface="Calibri" pitchFamily="34" charset="0"/>
            </a:endParaRPr>
          </a:p>
          <a:p>
            <a:pPr marL="457200" lvl="0" indent="-457200">
              <a:buAutoNum type="arabicPeriod"/>
            </a:pPr>
            <a:r>
              <a:rPr lang="en-IN" dirty="0" smtClean="0">
                <a:latin typeface="Calibri" pitchFamily="34" charset="0"/>
                <a:cs typeface="Calibri" pitchFamily="34" charset="0"/>
              </a:rPr>
              <a:t>1.   Improve </a:t>
            </a:r>
            <a:r>
              <a:rPr lang="en-IN" dirty="0">
                <a:latin typeface="Calibri" pitchFamily="34" charset="0"/>
                <a:cs typeface="Calibri" pitchFamily="34" charset="0"/>
              </a:rPr>
              <a:t>daily living </a:t>
            </a:r>
            <a:r>
              <a:rPr lang="en-IN" dirty="0" smtClean="0">
                <a:latin typeface="Calibri" pitchFamily="34" charset="0"/>
                <a:cs typeface="Calibri" pitchFamily="34" charset="0"/>
              </a:rPr>
              <a:t>condition </a:t>
            </a:r>
          </a:p>
          <a:p>
            <a:pPr marL="457200" lvl="0" indent="-457200">
              <a:buAutoNum type="arabicPeriod"/>
            </a:pPr>
            <a:r>
              <a:rPr lang="en-IN" dirty="0" smtClean="0">
                <a:latin typeface="Calibri" pitchFamily="34" charset="0"/>
                <a:cs typeface="Calibri" pitchFamily="34" charset="0"/>
              </a:rPr>
              <a:t>2.   Tackle </a:t>
            </a:r>
            <a:r>
              <a:rPr lang="en-IN" dirty="0">
                <a:latin typeface="Calibri" pitchFamily="34" charset="0"/>
                <a:cs typeface="Calibri" pitchFamily="34" charset="0"/>
              </a:rPr>
              <a:t>the inequitable distribution of power money &amp; </a:t>
            </a:r>
            <a:r>
              <a:rPr lang="en-IN" dirty="0" smtClean="0">
                <a:latin typeface="Calibri" pitchFamily="34" charset="0"/>
                <a:cs typeface="Calibri" pitchFamily="34" charset="0"/>
              </a:rPr>
              <a:t>     resources </a:t>
            </a:r>
          </a:p>
          <a:p>
            <a:pPr marL="457200" lvl="0" indent="-457200">
              <a:buAutoNum type="arabicPeriod" startAt="2"/>
            </a:pPr>
            <a:endParaRPr lang="en-IN" dirty="0">
              <a:latin typeface="Calibri" pitchFamily="34" charset="0"/>
              <a:cs typeface="Calibri" pitchFamily="34" charset="0"/>
            </a:endParaRPr>
          </a:p>
          <a:p>
            <a:pPr marL="0" lvl="0" indent="0">
              <a:buNone/>
            </a:pPr>
            <a:r>
              <a:rPr lang="en-IN" dirty="0" smtClean="0">
                <a:latin typeface="Calibri" pitchFamily="34" charset="0"/>
                <a:cs typeface="Calibri" pitchFamily="34" charset="0"/>
              </a:rPr>
              <a:t>      3.      Measure &amp; understand , assesses the impact of action </a:t>
            </a:r>
            <a:endParaRPr lang="en-IN" dirty="0">
              <a:latin typeface="Calibri" pitchFamily="34" charset="0"/>
              <a:cs typeface="Calibri" pitchFamily="34" charset="0"/>
            </a:endParaRPr>
          </a:p>
          <a:p>
            <a:endParaRPr lang="en-IN" dirty="0">
              <a:latin typeface="Calibri" pitchFamily="34" charset="0"/>
              <a:cs typeface="Calibri" pitchFamily="34" charset="0"/>
            </a:endParaRPr>
          </a:p>
        </p:txBody>
      </p:sp>
      <p:sp>
        <p:nvSpPr>
          <p:cNvPr id="3" name="Title 2"/>
          <p:cNvSpPr>
            <a:spLocks noGrp="1"/>
          </p:cNvSpPr>
          <p:nvPr>
            <p:ph type="title"/>
          </p:nvPr>
        </p:nvSpPr>
        <p:spPr/>
        <p:txBody>
          <a:bodyPr/>
          <a:lstStyle/>
          <a:p>
            <a:r>
              <a:rPr lang="en-IN" sz="2800" b="1" dirty="0" smtClean="0">
                <a:latin typeface="Calibri" pitchFamily="34" charset="0"/>
                <a:cs typeface="Calibri" pitchFamily="34" charset="0"/>
              </a:rPr>
              <a:t>Commission </a:t>
            </a:r>
            <a:r>
              <a:rPr lang="en-IN" sz="2800" b="1" dirty="0">
                <a:latin typeface="Calibri" pitchFamily="34" charset="0"/>
                <a:cs typeface="Calibri" pitchFamily="34" charset="0"/>
              </a:rPr>
              <a:t>on social determinant of </a:t>
            </a:r>
            <a:r>
              <a:rPr lang="en-IN" sz="2800" b="1" dirty="0" smtClean="0">
                <a:latin typeface="Calibri" pitchFamily="34" charset="0"/>
                <a:cs typeface="Calibri" pitchFamily="34" charset="0"/>
              </a:rPr>
              <a:t>health: </a:t>
            </a:r>
            <a:r>
              <a:rPr lang="en-IN" sz="2800" dirty="0">
                <a:latin typeface="Calibri" pitchFamily="34" charset="0"/>
                <a:cs typeface="Calibri" pitchFamily="34" charset="0"/>
              </a:rPr>
              <a:t> </a:t>
            </a:r>
            <a:br>
              <a:rPr lang="en-IN" sz="2800" dirty="0">
                <a:latin typeface="Calibri" pitchFamily="34" charset="0"/>
                <a:cs typeface="Calibri" pitchFamily="34" charset="0"/>
              </a:rPr>
            </a:br>
            <a:r>
              <a:rPr lang="en-IN" sz="2800" dirty="0" smtClean="0">
                <a:latin typeface="Calibri" pitchFamily="34" charset="0"/>
                <a:cs typeface="Calibri" pitchFamily="34" charset="0"/>
              </a:rPr>
              <a:t>closing the gap in generation</a:t>
            </a:r>
            <a:endParaRPr lang="en-IN" sz="2800" dirty="0">
              <a:latin typeface="Calibri" pitchFamily="34" charset="0"/>
              <a:cs typeface="Calibri" pitchFamily="34" charset="0"/>
            </a:endParaRPr>
          </a:p>
        </p:txBody>
      </p:sp>
    </p:spTree>
    <p:extLst>
      <p:ext uri="{BB962C8B-B14F-4D97-AF65-F5344CB8AC3E}">
        <p14:creationId xmlns:p14="http://schemas.microsoft.com/office/powerpoint/2010/main" val="128977168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IN" dirty="0" smtClean="0"/>
              <a:t>                         </a:t>
            </a:r>
            <a:r>
              <a:rPr lang="en-IN" dirty="0" smtClean="0">
                <a:solidFill>
                  <a:srgbClr val="FF0000"/>
                </a:solidFill>
                <a:latin typeface="Calibri" pitchFamily="34" charset="0"/>
                <a:cs typeface="Calibri" pitchFamily="34" charset="0"/>
              </a:rPr>
              <a:t>What </a:t>
            </a:r>
            <a:r>
              <a:rPr lang="en-IN" dirty="0">
                <a:solidFill>
                  <a:srgbClr val="FF0000"/>
                </a:solidFill>
                <a:latin typeface="Calibri" pitchFamily="34" charset="0"/>
                <a:cs typeface="Calibri" pitchFamily="34" charset="0"/>
              </a:rPr>
              <a:t>must be done </a:t>
            </a:r>
            <a:endParaRPr lang="en-IN" dirty="0" smtClean="0">
              <a:solidFill>
                <a:srgbClr val="FF0000"/>
              </a:solidFill>
              <a:latin typeface="Calibri" pitchFamily="34" charset="0"/>
              <a:cs typeface="Calibri" pitchFamily="34" charset="0"/>
            </a:endParaRPr>
          </a:p>
          <a:p>
            <a:pPr marL="0" indent="0">
              <a:buNone/>
            </a:pPr>
            <a:endParaRPr lang="en-IN" dirty="0">
              <a:solidFill>
                <a:srgbClr val="FF0000"/>
              </a:solidFill>
              <a:latin typeface="Calibri" pitchFamily="34" charset="0"/>
              <a:cs typeface="Calibri" pitchFamily="34" charset="0"/>
            </a:endParaRPr>
          </a:p>
          <a:p>
            <a:pPr lvl="0"/>
            <a:r>
              <a:rPr lang="en-IN" sz="2000" dirty="0">
                <a:latin typeface="Calibri" pitchFamily="34" charset="0"/>
                <a:cs typeface="Calibri" pitchFamily="34" charset="0"/>
              </a:rPr>
              <a:t>Commit &amp; implement a comprehensive approach to early life building on existing child survival </a:t>
            </a:r>
            <a:r>
              <a:rPr lang="en-IN" sz="2000" dirty="0" err="1">
                <a:latin typeface="Calibri" pitchFamily="34" charset="0"/>
                <a:cs typeface="Calibri" pitchFamily="34" charset="0"/>
              </a:rPr>
              <a:t>programms</a:t>
            </a:r>
            <a:r>
              <a:rPr lang="en-IN" sz="2000" dirty="0">
                <a:latin typeface="Calibri" pitchFamily="34" charset="0"/>
                <a:cs typeface="Calibri" pitchFamily="34" charset="0"/>
              </a:rPr>
              <a:t> &amp; extending intervention in early life to include social emotional &amp; language /cognitive </a:t>
            </a:r>
            <a:r>
              <a:rPr lang="en-IN" sz="2000" dirty="0" smtClean="0">
                <a:latin typeface="Calibri" pitchFamily="34" charset="0"/>
                <a:cs typeface="Calibri" pitchFamily="34" charset="0"/>
              </a:rPr>
              <a:t>development</a:t>
            </a:r>
          </a:p>
          <a:p>
            <a:pPr marL="0" lvl="0" indent="0">
              <a:buNone/>
            </a:pPr>
            <a:endParaRPr lang="en-US" sz="2000" dirty="0">
              <a:latin typeface="Calibri" pitchFamily="34" charset="0"/>
              <a:cs typeface="Calibri" pitchFamily="34" charset="0"/>
            </a:endParaRPr>
          </a:p>
          <a:p>
            <a:pPr marL="0" lvl="0" indent="0">
              <a:buNone/>
            </a:pPr>
            <a:endParaRPr lang="en-IN" sz="2000" dirty="0">
              <a:latin typeface="Calibri" pitchFamily="34" charset="0"/>
              <a:cs typeface="Calibri" pitchFamily="34" charset="0"/>
            </a:endParaRPr>
          </a:p>
          <a:p>
            <a:pPr lvl="0"/>
            <a:r>
              <a:rPr lang="en-IN" sz="2000" dirty="0">
                <a:latin typeface="Calibri" pitchFamily="34" charset="0"/>
                <a:cs typeface="Calibri" pitchFamily="34" charset="0"/>
              </a:rPr>
              <a:t>Expand the provision &amp; scope of education to </a:t>
            </a:r>
            <a:r>
              <a:rPr lang="en-IN" sz="2000" dirty="0" smtClean="0">
                <a:latin typeface="Calibri" pitchFamily="34" charset="0"/>
                <a:cs typeface="Calibri" pitchFamily="34" charset="0"/>
              </a:rPr>
              <a:t>include </a:t>
            </a:r>
            <a:r>
              <a:rPr lang="en-IN" sz="2000" dirty="0">
                <a:latin typeface="Calibri" pitchFamily="34" charset="0"/>
                <a:cs typeface="Calibri" pitchFamily="34" charset="0"/>
              </a:rPr>
              <a:t>the </a:t>
            </a:r>
            <a:r>
              <a:rPr lang="en-IN" sz="2000" dirty="0" smtClean="0">
                <a:latin typeface="Calibri" pitchFamily="34" charset="0"/>
                <a:cs typeface="Calibri" pitchFamily="34" charset="0"/>
              </a:rPr>
              <a:t>principal </a:t>
            </a:r>
            <a:r>
              <a:rPr lang="en-IN" sz="2000" dirty="0">
                <a:latin typeface="Calibri" pitchFamily="34" charset="0"/>
                <a:cs typeface="Calibri" pitchFamily="34" charset="0"/>
              </a:rPr>
              <a:t>of early child development (physical social emotional &amp; </a:t>
            </a:r>
            <a:r>
              <a:rPr lang="en-IN" sz="2000" dirty="0" smtClean="0">
                <a:latin typeface="Calibri" pitchFamily="34" charset="0"/>
                <a:cs typeface="Calibri" pitchFamily="34" charset="0"/>
              </a:rPr>
              <a:t>language).</a:t>
            </a:r>
            <a:endParaRPr lang="en-IN" sz="2000" dirty="0">
              <a:latin typeface="Calibri" pitchFamily="34" charset="0"/>
              <a:cs typeface="Calibri" pitchFamily="34" charset="0"/>
            </a:endParaRPr>
          </a:p>
          <a:p>
            <a:pPr marL="0" indent="0">
              <a:buNone/>
            </a:pPr>
            <a:endParaRPr lang="en-IN" dirty="0"/>
          </a:p>
          <a:p>
            <a:endParaRPr lang="en-IN" dirty="0"/>
          </a:p>
        </p:txBody>
      </p:sp>
      <p:sp>
        <p:nvSpPr>
          <p:cNvPr id="3" name="Title 2"/>
          <p:cNvSpPr>
            <a:spLocks noGrp="1"/>
          </p:cNvSpPr>
          <p:nvPr>
            <p:ph type="title"/>
          </p:nvPr>
        </p:nvSpPr>
        <p:spPr/>
        <p:txBody>
          <a:bodyPr/>
          <a:lstStyle/>
          <a:p>
            <a:pPr lvl="0"/>
            <a:r>
              <a:rPr lang="en-IN" sz="2800" b="1" dirty="0">
                <a:latin typeface="Calibri" pitchFamily="34" charset="0"/>
                <a:cs typeface="Calibri" pitchFamily="34" charset="0"/>
              </a:rPr>
              <a:t>Improve daily living condition </a:t>
            </a:r>
            <a:r>
              <a:rPr lang="en-IN" sz="2800" dirty="0">
                <a:latin typeface="Calibri" pitchFamily="34" charset="0"/>
                <a:cs typeface="Calibri" pitchFamily="34" charset="0"/>
              </a:rPr>
              <a:t/>
            </a:r>
            <a:br>
              <a:rPr lang="en-IN" sz="2800" dirty="0">
                <a:latin typeface="Calibri" pitchFamily="34" charset="0"/>
                <a:cs typeface="Calibri" pitchFamily="34" charset="0"/>
              </a:rPr>
            </a:br>
            <a:r>
              <a:rPr lang="en-IN" sz="2800" b="1" dirty="0">
                <a:latin typeface="Calibri" pitchFamily="34" charset="0"/>
                <a:cs typeface="Calibri" pitchFamily="34" charset="0"/>
              </a:rPr>
              <a:t>1.1 Equity from </a:t>
            </a:r>
            <a:r>
              <a:rPr lang="en-IN" sz="2800" b="1" dirty="0" smtClean="0">
                <a:latin typeface="Calibri" pitchFamily="34" charset="0"/>
                <a:cs typeface="Calibri" pitchFamily="34" charset="0"/>
              </a:rPr>
              <a:t>start</a:t>
            </a:r>
            <a:endParaRPr lang="en-IN" sz="2800" dirty="0">
              <a:latin typeface="Calibri" pitchFamily="34" charset="0"/>
              <a:cs typeface="Calibri" pitchFamily="34" charset="0"/>
            </a:endParaRPr>
          </a:p>
        </p:txBody>
      </p:sp>
    </p:spTree>
    <p:extLst>
      <p:ext uri="{BB962C8B-B14F-4D97-AF65-F5344CB8AC3E}">
        <p14:creationId xmlns:p14="http://schemas.microsoft.com/office/powerpoint/2010/main" val="349575543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pPr algn="just"/>
            <a:r>
              <a:rPr lang="en-IN" dirty="0" smtClean="0">
                <a:latin typeface="Calibri" pitchFamily="34" charset="0"/>
                <a:cs typeface="Calibri" pitchFamily="34" charset="0"/>
              </a:rPr>
              <a:t> </a:t>
            </a:r>
            <a:r>
              <a:rPr lang="en-IN" dirty="0">
                <a:latin typeface="Calibri" pitchFamily="34" charset="0"/>
                <a:cs typeface="Calibri" pitchFamily="34" charset="0"/>
              </a:rPr>
              <a:t>B</a:t>
            </a:r>
            <a:r>
              <a:rPr lang="en-IN" dirty="0" smtClean="0">
                <a:latin typeface="Calibri" pitchFamily="34" charset="0"/>
                <a:cs typeface="Calibri" pitchFamily="34" charset="0"/>
              </a:rPr>
              <a:t>ranch </a:t>
            </a:r>
            <a:r>
              <a:rPr lang="en-IN" dirty="0">
                <a:latin typeface="Calibri" pitchFamily="34" charset="0"/>
                <a:cs typeface="Calibri" pitchFamily="34" charset="0"/>
              </a:rPr>
              <a:t>of epidemiology that studies the social distribution and social determinants of health  (</a:t>
            </a:r>
            <a:r>
              <a:rPr lang="en-IN" dirty="0" err="1">
                <a:latin typeface="Calibri" pitchFamily="34" charset="0"/>
                <a:cs typeface="Calibri" pitchFamily="34" charset="0"/>
              </a:rPr>
              <a:t>Berkman</a:t>
            </a:r>
            <a:r>
              <a:rPr lang="en-IN" dirty="0">
                <a:latin typeface="Calibri" pitchFamily="34" charset="0"/>
                <a:cs typeface="Calibri" pitchFamily="34" charset="0"/>
              </a:rPr>
              <a:t> and </a:t>
            </a:r>
            <a:r>
              <a:rPr lang="en-IN" dirty="0" err="1">
                <a:latin typeface="Calibri" pitchFamily="34" charset="0"/>
                <a:cs typeface="Calibri" pitchFamily="34" charset="0"/>
              </a:rPr>
              <a:t>Kawachi</a:t>
            </a:r>
            <a:r>
              <a:rPr lang="en-IN" dirty="0">
                <a:latin typeface="Calibri" pitchFamily="34" charset="0"/>
                <a:cs typeface="Calibri" pitchFamily="34" charset="0"/>
              </a:rPr>
              <a:t> 2000).</a:t>
            </a:r>
          </a:p>
          <a:p>
            <a:pPr marL="0" indent="0" algn="just">
              <a:buNone/>
            </a:pPr>
            <a:endParaRPr lang="en-IN" dirty="0">
              <a:latin typeface="Calibri" pitchFamily="34" charset="0"/>
              <a:cs typeface="Calibri" pitchFamily="34" charset="0"/>
            </a:endParaRPr>
          </a:p>
          <a:p>
            <a:pPr algn="just"/>
            <a:r>
              <a:rPr lang="en-IN" dirty="0">
                <a:latin typeface="Calibri" pitchFamily="34" charset="0"/>
                <a:cs typeface="Calibri" pitchFamily="34" charset="0"/>
              </a:rPr>
              <a:t>A</a:t>
            </a:r>
            <a:r>
              <a:rPr lang="en-IN" dirty="0" smtClean="0">
                <a:latin typeface="Calibri" pitchFamily="34" charset="0"/>
                <a:cs typeface="Calibri" pitchFamily="34" charset="0"/>
              </a:rPr>
              <a:t>ll </a:t>
            </a:r>
            <a:r>
              <a:rPr lang="en-IN" dirty="0">
                <a:latin typeface="Calibri" pitchFamily="34" charset="0"/>
                <a:cs typeface="Calibri" pitchFamily="34" charset="0"/>
              </a:rPr>
              <a:t>epidemiology is social epidemiology (Kaufman and Cooper 1999) </a:t>
            </a:r>
            <a:r>
              <a:rPr lang="en-IN" dirty="0" smtClean="0">
                <a:latin typeface="Calibri" pitchFamily="34" charset="0"/>
                <a:cs typeface="Calibri" pitchFamily="34" charset="0"/>
              </a:rPr>
              <a:t>with the </a:t>
            </a:r>
            <a:r>
              <a:rPr lang="en-IN" dirty="0">
                <a:latin typeface="Calibri" pitchFamily="34" charset="0"/>
                <a:cs typeface="Calibri" pitchFamily="34" charset="0"/>
              </a:rPr>
              <a:t>analysis of the social determinants </a:t>
            </a:r>
            <a:r>
              <a:rPr lang="en-IN" dirty="0" smtClean="0">
                <a:latin typeface="Calibri" pitchFamily="34" charset="0"/>
                <a:cs typeface="Calibri" pitchFamily="34" charset="0"/>
              </a:rPr>
              <a:t>of Health </a:t>
            </a:r>
            <a:r>
              <a:rPr lang="en-IN" dirty="0">
                <a:latin typeface="Calibri" pitchFamily="34" charset="0"/>
                <a:cs typeface="Calibri" pitchFamily="34" charset="0"/>
              </a:rPr>
              <a:t>. </a:t>
            </a:r>
          </a:p>
          <a:p>
            <a:pPr marL="0" indent="0" algn="just">
              <a:buNone/>
            </a:pPr>
            <a:r>
              <a:rPr lang="en-IN" dirty="0">
                <a:latin typeface="Calibri" pitchFamily="34" charset="0"/>
                <a:cs typeface="Calibri" pitchFamily="34" charset="0"/>
              </a:rPr>
              <a:t> </a:t>
            </a:r>
          </a:p>
          <a:p>
            <a:pPr algn="just"/>
            <a:r>
              <a:rPr lang="en-IN" dirty="0">
                <a:latin typeface="Calibri" pitchFamily="34" charset="0"/>
                <a:cs typeface="Calibri" pitchFamily="34" charset="0"/>
              </a:rPr>
              <a:t>B</a:t>
            </a:r>
            <a:r>
              <a:rPr lang="en-IN" dirty="0" smtClean="0">
                <a:latin typeface="Calibri" pitchFamily="34" charset="0"/>
                <a:cs typeface="Calibri" pitchFamily="34" charset="0"/>
              </a:rPr>
              <a:t>uilds </a:t>
            </a:r>
            <a:r>
              <a:rPr lang="en-IN" dirty="0">
                <a:latin typeface="Calibri" pitchFamily="34" charset="0"/>
                <a:cs typeface="Calibri" pitchFamily="34" charset="0"/>
              </a:rPr>
              <a:t>and expands  </a:t>
            </a:r>
            <a:r>
              <a:rPr lang="en-IN" dirty="0" smtClean="0">
                <a:latin typeface="Calibri" pitchFamily="34" charset="0"/>
                <a:cs typeface="Calibri" pitchFamily="34" charset="0"/>
              </a:rPr>
              <a:t>by </a:t>
            </a:r>
            <a:r>
              <a:rPr lang="en-IN" dirty="0">
                <a:latin typeface="Calibri" pitchFamily="34" charset="0"/>
                <a:cs typeface="Calibri" pitchFamily="34" charset="0"/>
              </a:rPr>
              <a:t>posing new research questions, utilising new research methods and influencing government policy agenda. </a:t>
            </a:r>
          </a:p>
          <a:p>
            <a:pPr marL="0" indent="0">
              <a:buNone/>
            </a:pPr>
            <a:r>
              <a:rPr lang="en-IN" dirty="0">
                <a:latin typeface="Calibri" pitchFamily="34" charset="0"/>
                <a:cs typeface="Calibri" pitchFamily="34" charset="0"/>
              </a:rPr>
              <a:t> </a:t>
            </a:r>
          </a:p>
          <a:p>
            <a:endParaRPr lang="en-IN" dirty="0"/>
          </a:p>
        </p:txBody>
      </p:sp>
      <p:sp>
        <p:nvSpPr>
          <p:cNvPr id="3" name="Title 2"/>
          <p:cNvSpPr>
            <a:spLocks noGrp="1"/>
          </p:cNvSpPr>
          <p:nvPr>
            <p:ph type="title"/>
          </p:nvPr>
        </p:nvSpPr>
        <p:spPr/>
        <p:txBody>
          <a:bodyPr/>
          <a:lstStyle/>
          <a:p>
            <a:r>
              <a:rPr lang="en-IN" sz="4000" dirty="0">
                <a:latin typeface="Calibri" pitchFamily="34" charset="0"/>
                <a:cs typeface="Calibri" pitchFamily="34" charset="0"/>
              </a:rPr>
              <a:t>Definition</a:t>
            </a:r>
          </a:p>
        </p:txBody>
      </p:sp>
    </p:spTree>
    <p:extLst>
      <p:ext uri="{BB962C8B-B14F-4D97-AF65-F5344CB8AC3E}">
        <p14:creationId xmlns:p14="http://schemas.microsoft.com/office/powerpoint/2010/main" val="1752316458"/>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endParaRPr lang="en-IN"/>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44681530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IN" dirty="0"/>
              <a:t> </a:t>
            </a:r>
            <a:r>
              <a:rPr lang="en-IN" dirty="0" smtClean="0"/>
              <a:t>                               </a:t>
            </a:r>
            <a:r>
              <a:rPr lang="en-IN" sz="2000" dirty="0" smtClean="0">
                <a:solidFill>
                  <a:srgbClr val="FF0000"/>
                </a:solidFill>
                <a:latin typeface="Calibri" pitchFamily="34" charset="0"/>
                <a:cs typeface="Calibri" pitchFamily="34" charset="0"/>
              </a:rPr>
              <a:t>What </a:t>
            </a:r>
            <a:r>
              <a:rPr lang="en-IN" sz="2000" dirty="0">
                <a:solidFill>
                  <a:srgbClr val="FF0000"/>
                </a:solidFill>
                <a:latin typeface="Calibri" pitchFamily="34" charset="0"/>
                <a:cs typeface="Calibri" pitchFamily="34" charset="0"/>
              </a:rPr>
              <a:t>must be done </a:t>
            </a:r>
            <a:r>
              <a:rPr lang="en-IN" sz="2000" dirty="0" smtClean="0">
                <a:solidFill>
                  <a:srgbClr val="FF0000"/>
                </a:solidFill>
                <a:latin typeface="Calibri" pitchFamily="34" charset="0"/>
                <a:cs typeface="Calibri" pitchFamily="34" charset="0"/>
              </a:rPr>
              <a:t> </a:t>
            </a:r>
            <a:endParaRPr lang="en-IN" sz="2000" dirty="0">
              <a:solidFill>
                <a:srgbClr val="FF0000"/>
              </a:solidFill>
              <a:latin typeface="Calibri" pitchFamily="34" charset="0"/>
              <a:cs typeface="Calibri" pitchFamily="34" charset="0"/>
            </a:endParaRPr>
          </a:p>
          <a:p>
            <a:pPr lvl="0"/>
            <a:r>
              <a:rPr lang="en-IN" sz="2000" dirty="0">
                <a:latin typeface="Calibri" pitchFamily="34" charset="0"/>
                <a:cs typeface="Calibri" pitchFamily="34" charset="0"/>
              </a:rPr>
              <a:t>Place health &amp; health equity at the heart  of urban governance &amp; </a:t>
            </a:r>
            <a:r>
              <a:rPr lang="en-IN" sz="2000" dirty="0" smtClean="0">
                <a:latin typeface="Calibri" pitchFamily="34" charset="0"/>
                <a:cs typeface="Calibri" pitchFamily="34" charset="0"/>
              </a:rPr>
              <a:t>planning</a:t>
            </a:r>
          </a:p>
          <a:p>
            <a:pPr marL="0" lvl="0" indent="0">
              <a:buNone/>
            </a:pPr>
            <a:endParaRPr lang="en-IN" sz="2000" dirty="0">
              <a:latin typeface="Calibri" pitchFamily="34" charset="0"/>
              <a:cs typeface="Calibri" pitchFamily="34" charset="0"/>
            </a:endParaRPr>
          </a:p>
          <a:p>
            <a:pPr lvl="0"/>
            <a:r>
              <a:rPr lang="en-IN" sz="2000" dirty="0">
                <a:latin typeface="Calibri" pitchFamily="34" charset="0"/>
                <a:cs typeface="Calibri" pitchFamily="34" charset="0"/>
              </a:rPr>
              <a:t>Promote health equity between rural &amp; urban areas through sustained investment in rural </a:t>
            </a:r>
            <a:r>
              <a:rPr lang="en-IN" sz="2000" dirty="0" smtClean="0">
                <a:latin typeface="Calibri" pitchFamily="34" charset="0"/>
                <a:cs typeface="Calibri" pitchFamily="34" charset="0"/>
              </a:rPr>
              <a:t>development</a:t>
            </a:r>
          </a:p>
          <a:p>
            <a:pPr marL="0" lvl="0" indent="0">
              <a:buNone/>
            </a:pPr>
            <a:endParaRPr lang="en-IN" sz="2000" dirty="0">
              <a:latin typeface="Calibri" pitchFamily="34" charset="0"/>
              <a:cs typeface="Calibri" pitchFamily="34" charset="0"/>
            </a:endParaRPr>
          </a:p>
          <a:p>
            <a:pPr lvl="0"/>
            <a:r>
              <a:rPr lang="en-IN" sz="2000" dirty="0">
                <a:latin typeface="Calibri" pitchFamily="34" charset="0"/>
                <a:cs typeface="Calibri" pitchFamily="34" charset="0"/>
              </a:rPr>
              <a:t>Ensure that economic &amp; social policy responses to climate change &amp; other environmental degradation take into account health equity.</a:t>
            </a:r>
          </a:p>
          <a:p>
            <a:pPr marL="0" indent="0">
              <a:buNone/>
            </a:pPr>
            <a:endParaRPr lang="en-IN" dirty="0"/>
          </a:p>
        </p:txBody>
      </p:sp>
      <p:sp>
        <p:nvSpPr>
          <p:cNvPr id="3" name="Title 2"/>
          <p:cNvSpPr>
            <a:spLocks noGrp="1"/>
          </p:cNvSpPr>
          <p:nvPr>
            <p:ph type="title"/>
          </p:nvPr>
        </p:nvSpPr>
        <p:spPr/>
        <p:txBody>
          <a:bodyPr/>
          <a:lstStyle/>
          <a:p>
            <a:r>
              <a:rPr lang="en-IN" sz="2800" dirty="0" smtClean="0">
                <a:latin typeface="Calibri" pitchFamily="34" charset="0"/>
                <a:cs typeface="Calibri" pitchFamily="34" charset="0"/>
              </a:rPr>
              <a:t/>
            </a:r>
            <a:br>
              <a:rPr lang="en-IN" sz="2800" dirty="0" smtClean="0">
                <a:latin typeface="Calibri" pitchFamily="34" charset="0"/>
                <a:cs typeface="Calibri" pitchFamily="34" charset="0"/>
              </a:rPr>
            </a:br>
            <a:r>
              <a:rPr lang="en-IN" sz="2800" dirty="0" smtClean="0">
                <a:latin typeface="Calibri" pitchFamily="34" charset="0"/>
                <a:cs typeface="Calibri" pitchFamily="34" charset="0"/>
              </a:rPr>
              <a:t>1.2 </a:t>
            </a:r>
            <a:r>
              <a:rPr lang="en-IN" sz="2800" dirty="0">
                <a:latin typeface="Calibri" pitchFamily="34" charset="0"/>
                <a:cs typeface="Calibri" pitchFamily="34" charset="0"/>
              </a:rPr>
              <a:t>Healthy places healthy people</a:t>
            </a:r>
            <a:r>
              <a:rPr lang="en-IN" dirty="0"/>
              <a:t/>
            </a:r>
            <a:br>
              <a:rPr lang="en-IN" dirty="0"/>
            </a:br>
            <a:endParaRPr lang="en-IN" dirty="0"/>
          </a:p>
        </p:txBody>
      </p:sp>
    </p:spTree>
    <p:extLst>
      <p:ext uri="{BB962C8B-B14F-4D97-AF65-F5344CB8AC3E}">
        <p14:creationId xmlns:p14="http://schemas.microsoft.com/office/powerpoint/2010/main" val="232753134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buNone/>
            </a:pPr>
            <a:r>
              <a:rPr lang="en-IN" dirty="0">
                <a:solidFill>
                  <a:srgbClr val="FF0000"/>
                </a:solidFill>
              </a:rPr>
              <a:t> </a:t>
            </a:r>
            <a:r>
              <a:rPr lang="en-IN" dirty="0" smtClean="0">
                <a:solidFill>
                  <a:srgbClr val="FF0000"/>
                </a:solidFill>
              </a:rPr>
              <a:t>                             </a:t>
            </a:r>
            <a:r>
              <a:rPr lang="en-IN" sz="2000" dirty="0" smtClean="0">
                <a:solidFill>
                  <a:srgbClr val="FF0000"/>
                </a:solidFill>
                <a:latin typeface="Calibri" pitchFamily="34" charset="0"/>
                <a:cs typeface="Calibri" pitchFamily="34" charset="0"/>
              </a:rPr>
              <a:t>What </a:t>
            </a:r>
            <a:r>
              <a:rPr lang="en-IN" sz="2000" dirty="0">
                <a:solidFill>
                  <a:srgbClr val="FF0000"/>
                </a:solidFill>
                <a:latin typeface="Calibri" pitchFamily="34" charset="0"/>
                <a:cs typeface="Calibri" pitchFamily="34" charset="0"/>
              </a:rPr>
              <a:t>must be done</a:t>
            </a:r>
          </a:p>
          <a:p>
            <a:pPr lvl="0"/>
            <a:r>
              <a:rPr lang="en-IN" sz="2000" dirty="0">
                <a:latin typeface="Calibri" pitchFamily="34" charset="0"/>
                <a:cs typeface="Calibri" pitchFamily="34" charset="0"/>
              </a:rPr>
              <a:t>Make full &amp; fair employment &amp; decent work a central goal of national &amp; international social &amp; economic policy</a:t>
            </a:r>
            <a:r>
              <a:rPr lang="en-IN" sz="2000" dirty="0" smtClean="0">
                <a:latin typeface="Calibri" pitchFamily="34" charset="0"/>
                <a:cs typeface="Calibri" pitchFamily="34" charset="0"/>
              </a:rPr>
              <a:t>.</a:t>
            </a:r>
          </a:p>
          <a:p>
            <a:pPr marL="0" lvl="0" indent="0">
              <a:buNone/>
            </a:pPr>
            <a:endParaRPr lang="en-IN" sz="2000" dirty="0">
              <a:latin typeface="Calibri" pitchFamily="34" charset="0"/>
              <a:cs typeface="Calibri" pitchFamily="34" charset="0"/>
            </a:endParaRPr>
          </a:p>
          <a:p>
            <a:pPr lvl="0"/>
            <a:r>
              <a:rPr lang="en-IN" sz="2000" dirty="0">
                <a:latin typeface="Calibri" pitchFamily="34" charset="0"/>
                <a:cs typeface="Calibri" pitchFamily="34" charset="0"/>
              </a:rPr>
              <a:t>Achieving health equity requires safe ,secure &amp; fairly paid work year round work opportunities &amp; healthy work balance for </a:t>
            </a:r>
            <a:r>
              <a:rPr lang="en-IN" sz="2000" dirty="0" smtClean="0">
                <a:latin typeface="Calibri" pitchFamily="34" charset="0"/>
                <a:cs typeface="Calibri" pitchFamily="34" charset="0"/>
              </a:rPr>
              <a:t>all</a:t>
            </a:r>
          </a:p>
          <a:p>
            <a:pPr marL="0" lvl="0" indent="0">
              <a:buNone/>
            </a:pPr>
            <a:endParaRPr lang="en-IN" sz="2000" dirty="0">
              <a:latin typeface="Calibri" pitchFamily="34" charset="0"/>
              <a:cs typeface="Calibri" pitchFamily="34" charset="0"/>
            </a:endParaRPr>
          </a:p>
          <a:p>
            <a:pPr lvl="0"/>
            <a:r>
              <a:rPr lang="en-IN" sz="2000" dirty="0">
                <a:latin typeface="Calibri" pitchFamily="34" charset="0"/>
                <a:cs typeface="Calibri" pitchFamily="34" charset="0"/>
              </a:rPr>
              <a:t>Improve the working condition for all worker to reduce their exposure to material hazard , work related stress &amp; health damaging behaviour</a:t>
            </a:r>
          </a:p>
        </p:txBody>
      </p:sp>
      <p:sp>
        <p:nvSpPr>
          <p:cNvPr id="3" name="Title 2"/>
          <p:cNvSpPr>
            <a:spLocks noGrp="1"/>
          </p:cNvSpPr>
          <p:nvPr>
            <p:ph type="title"/>
          </p:nvPr>
        </p:nvSpPr>
        <p:spPr/>
        <p:txBody>
          <a:bodyPr/>
          <a:lstStyle/>
          <a:p>
            <a:r>
              <a:rPr lang="en-IN" sz="3200" dirty="0">
                <a:latin typeface="Calibri" pitchFamily="34" charset="0"/>
                <a:cs typeface="Calibri" pitchFamily="34" charset="0"/>
              </a:rPr>
              <a:t>1.3 Fair employment decent work</a:t>
            </a:r>
            <a:r>
              <a:rPr lang="en-IN" dirty="0"/>
              <a:t/>
            </a:r>
            <a:br>
              <a:rPr lang="en-IN" dirty="0"/>
            </a:br>
            <a:endParaRPr lang="en-IN" dirty="0"/>
          </a:p>
        </p:txBody>
      </p:sp>
    </p:spTree>
    <p:extLst>
      <p:ext uri="{BB962C8B-B14F-4D97-AF65-F5344CB8AC3E}">
        <p14:creationId xmlns:p14="http://schemas.microsoft.com/office/powerpoint/2010/main" val="316252891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IN" dirty="0" smtClean="0"/>
              <a:t>                            </a:t>
            </a:r>
            <a:r>
              <a:rPr lang="en-IN" dirty="0" smtClean="0">
                <a:solidFill>
                  <a:srgbClr val="FF0000"/>
                </a:solidFill>
                <a:latin typeface="Calibri" pitchFamily="34" charset="0"/>
                <a:cs typeface="Calibri" pitchFamily="34" charset="0"/>
              </a:rPr>
              <a:t>What </a:t>
            </a:r>
            <a:r>
              <a:rPr lang="en-IN" dirty="0">
                <a:solidFill>
                  <a:srgbClr val="FF0000"/>
                </a:solidFill>
                <a:latin typeface="Calibri" pitchFamily="34" charset="0"/>
                <a:cs typeface="Calibri" pitchFamily="34" charset="0"/>
              </a:rPr>
              <a:t>must be done</a:t>
            </a:r>
          </a:p>
          <a:p>
            <a:pPr lvl="0"/>
            <a:r>
              <a:rPr lang="en-IN" sz="2000" dirty="0">
                <a:latin typeface="Calibri" pitchFamily="34" charset="0"/>
                <a:cs typeface="Calibri" pitchFamily="34" charset="0"/>
              </a:rPr>
              <a:t>Establish &amp; strengthen universal comprehensive social protection policies that supports a level of Income sufficient for healthy living</a:t>
            </a:r>
            <a:r>
              <a:rPr lang="en-IN" sz="2000" dirty="0" smtClean="0">
                <a:latin typeface="Calibri" pitchFamily="34" charset="0"/>
                <a:cs typeface="Calibri" pitchFamily="34" charset="0"/>
              </a:rPr>
              <a:t>.</a:t>
            </a:r>
          </a:p>
          <a:p>
            <a:pPr lvl="0"/>
            <a:endParaRPr lang="en-IN" sz="2000" dirty="0">
              <a:latin typeface="Calibri" pitchFamily="34" charset="0"/>
              <a:cs typeface="Calibri" pitchFamily="34" charset="0"/>
            </a:endParaRPr>
          </a:p>
          <a:p>
            <a:pPr lvl="0"/>
            <a:r>
              <a:rPr lang="en-IN" sz="2000" dirty="0">
                <a:latin typeface="Calibri" pitchFamily="34" charset="0"/>
                <a:cs typeface="Calibri" pitchFamily="34" charset="0"/>
              </a:rPr>
              <a:t>Ensure social protection to those normally excluded . </a:t>
            </a:r>
          </a:p>
          <a:p>
            <a:endParaRPr lang="en-IN" sz="2000" dirty="0">
              <a:latin typeface="Calibri" pitchFamily="34" charset="0"/>
              <a:cs typeface="Calibri" pitchFamily="34" charset="0"/>
            </a:endParaRPr>
          </a:p>
        </p:txBody>
      </p:sp>
      <p:sp>
        <p:nvSpPr>
          <p:cNvPr id="3" name="Title 2"/>
          <p:cNvSpPr>
            <a:spLocks noGrp="1"/>
          </p:cNvSpPr>
          <p:nvPr>
            <p:ph type="title"/>
          </p:nvPr>
        </p:nvSpPr>
        <p:spPr/>
        <p:txBody>
          <a:bodyPr/>
          <a:lstStyle/>
          <a:p>
            <a:r>
              <a:rPr lang="en-IN" sz="3200" dirty="0">
                <a:latin typeface="Calibri" pitchFamily="34" charset="0"/>
                <a:cs typeface="Calibri" pitchFamily="34" charset="0"/>
              </a:rPr>
              <a:t>1.4 Social protection across life course</a:t>
            </a:r>
            <a:br>
              <a:rPr lang="en-IN" sz="3200" dirty="0">
                <a:latin typeface="Calibri" pitchFamily="34" charset="0"/>
                <a:cs typeface="Calibri" pitchFamily="34" charset="0"/>
              </a:rPr>
            </a:br>
            <a:endParaRPr lang="en-IN" sz="3200" dirty="0">
              <a:latin typeface="Calibri" pitchFamily="34" charset="0"/>
              <a:cs typeface="Calibri" pitchFamily="34" charset="0"/>
            </a:endParaRPr>
          </a:p>
        </p:txBody>
      </p:sp>
    </p:spTree>
    <p:extLst>
      <p:ext uri="{BB962C8B-B14F-4D97-AF65-F5344CB8AC3E}">
        <p14:creationId xmlns:p14="http://schemas.microsoft.com/office/powerpoint/2010/main" val="114205608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IN" dirty="0" smtClean="0"/>
              <a:t>                                   </a:t>
            </a:r>
            <a:r>
              <a:rPr lang="en-IN" dirty="0" smtClean="0">
                <a:solidFill>
                  <a:srgbClr val="FF0000"/>
                </a:solidFill>
                <a:latin typeface="Calibri" pitchFamily="34" charset="0"/>
                <a:cs typeface="Calibri" pitchFamily="34" charset="0"/>
              </a:rPr>
              <a:t>What </a:t>
            </a:r>
            <a:r>
              <a:rPr lang="en-IN" dirty="0">
                <a:solidFill>
                  <a:srgbClr val="FF0000"/>
                </a:solidFill>
                <a:latin typeface="Calibri" pitchFamily="34" charset="0"/>
                <a:cs typeface="Calibri" pitchFamily="34" charset="0"/>
              </a:rPr>
              <a:t>must be done</a:t>
            </a:r>
          </a:p>
          <a:p>
            <a:pPr lvl="0"/>
            <a:r>
              <a:rPr lang="en-IN" sz="2000" dirty="0">
                <a:latin typeface="Calibri" pitchFamily="34" charset="0"/>
                <a:cs typeface="Calibri" pitchFamily="34" charset="0"/>
              </a:rPr>
              <a:t>Build health care system based on principles of equity , disease prevention &amp; health </a:t>
            </a:r>
            <a:r>
              <a:rPr lang="en-IN" sz="2000" dirty="0" smtClean="0">
                <a:latin typeface="Calibri" pitchFamily="34" charset="0"/>
                <a:cs typeface="Calibri" pitchFamily="34" charset="0"/>
              </a:rPr>
              <a:t>promotion</a:t>
            </a:r>
          </a:p>
          <a:p>
            <a:pPr marL="0" lvl="0" indent="0">
              <a:buNone/>
            </a:pPr>
            <a:endParaRPr lang="en-IN" sz="2000" dirty="0">
              <a:latin typeface="Calibri" pitchFamily="34" charset="0"/>
              <a:cs typeface="Calibri" pitchFamily="34" charset="0"/>
            </a:endParaRPr>
          </a:p>
          <a:p>
            <a:pPr lvl="0"/>
            <a:r>
              <a:rPr lang="en-IN" sz="2000" dirty="0">
                <a:latin typeface="Calibri" pitchFamily="34" charset="0"/>
                <a:cs typeface="Calibri" pitchFamily="34" charset="0"/>
              </a:rPr>
              <a:t>Ensure that health care system financing is equitable </a:t>
            </a:r>
            <a:r>
              <a:rPr lang="en-IN" sz="2000" dirty="0" smtClean="0">
                <a:latin typeface="Calibri" pitchFamily="34" charset="0"/>
                <a:cs typeface="Calibri" pitchFamily="34" charset="0"/>
              </a:rPr>
              <a:t>.</a:t>
            </a:r>
          </a:p>
          <a:p>
            <a:pPr marL="0" lvl="0" indent="0">
              <a:buNone/>
            </a:pPr>
            <a:endParaRPr lang="en-IN" sz="2000" dirty="0">
              <a:latin typeface="Calibri" pitchFamily="34" charset="0"/>
              <a:cs typeface="Calibri" pitchFamily="34" charset="0"/>
            </a:endParaRPr>
          </a:p>
          <a:p>
            <a:pPr lvl="0"/>
            <a:r>
              <a:rPr lang="en-IN" sz="2000" dirty="0">
                <a:latin typeface="Calibri" pitchFamily="34" charset="0"/>
                <a:cs typeface="Calibri" pitchFamily="34" charset="0"/>
              </a:rPr>
              <a:t>Build &amp; strengthen the health workforce &amp; expand capabilities to act on the social determinant of health</a:t>
            </a:r>
          </a:p>
          <a:p>
            <a:pPr marL="0" indent="0">
              <a:buNone/>
            </a:pPr>
            <a:endParaRPr lang="en-IN" dirty="0"/>
          </a:p>
          <a:p>
            <a:endParaRPr lang="en-IN" dirty="0"/>
          </a:p>
        </p:txBody>
      </p:sp>
      <p:sp>
        <p:nvSpPr>
          <p:cNvPr id="3" name="Title 2"/>
          <p:cNvSpPr>
            <a:spLocks noGrp="1"/>
          </p:cNvSpPr>
          <p:nvPr>
            <p:ph type="title"/>
          </p:nvPr>
        </p:nvSpPr>
        <p:spPr/>
        <p:txBody>
          <a:bodyPr/>
          <a:lstStyle/>
          <a:p>
            <a:r>
              <a:rPr lang="en-IN" sz="3200" dirty="0">
                <a:latin typeface="Calibri" pitchFamily="34" charset="0"/>
                <a:cs typeface="Calibri" pitchFamily="34" charset="0"/>
              </a:rPr>
              <a:t>1.5 Universal health care</a:t>
            </a:r>
            <a:br>
              <a:rPr lang="en-IN" sz="3200" dirty="0">
                <a:latin typeface="Calibri" pitchFamily="34" charset="0"/>
                <a:cs typeface="Calibri" pitchFamily="34" charset="0"/>
              </a:rPr>
            </a:br>
            <a:endParaRPr lang="en-IN" sz="3200" dirty="0">
              <a:latin typeface="Calibri" pitchFamily="34" charset="0"/>
              <a:cs typeface="Calibri" pitchFamily="34" charset="0"/>
            </a:endParaRPr>
          </a:p>
        </p:txBody>
      </p:sp>
    </p:spTree>
    <p:extLst>
      <p:ext uri="{BB962C8B-B14F-4D97-AF65-F5344CB8AC3E}">
        <p14:creationId xmlns:p14="http://schemas.microsoft.com/office/powerpoint/2010/main" val="2568631511"/>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IN" dirty="0">
                <a:solidFill>
                  <a:srgbClr val="FF0000"/>
                </a:solidFill>
                <a:latin typeface="Calibri" pitchFamily="34" charset="0"/>
                <a:cs typeface="Calibri" pitchFamily="34" charset="0"/>
              </a:rPr>
              <a:t>2.1 Health equity in all policy system </a:t>
            </a:r>
            <a:r>
              <a:rPr lang="en-IN" dirty="0" smtClean="0">
                <a:solidFill>
                  <a:srgbClr val="FF0000"/>
                </a:solidFill>
                <a:latin typeface="Calibri" pitchFamily="34" charset="0"/>
                <a:cs typeface="Calibri" pitchFamily="34" charset="0"/>
              </a:rPr>
              <a:t>programmes                                                                                             what  must </a:t>
            </a:r>
            <a:r>
              <a:rPr lang="en-IN" dirty="0">
                <a:solidFill>
                  <a:srgbClr val="FF0000"/>
                </a:solidFill>
                <a:latin typeface="Calibri" pitchFamily="34" charset="0"/>
                <a:cs typeface="Calibri" pitchFamily="34" charset="0"/>
              </a:rPr>
              <a:t>be </a:t>
            </a:r>
            <a:r>
              <a:rPr lang="en-IN" dirty="0" smtClean="0">
                <a:solidFill>
                  <a:srgbClr val="FF0000"/>
                </a:solidFill>
                <a:latin typeface="Calibri" pitchFamily="34" charset="0"/>
                <a:cs typeface="Calibri" pitchFamily="34" charset="0"/>
              </a:rPr>
              <a:t>done</a:t>
            </a:r>
            <a:endParaRPr lang="en-IN" dirty="0">
              <a:solidFill>
                <a:srgbClr val="FF0000"/>
              </a:solidFill>
              <a:latin typeface="Calibri" pitchFamily="34" charset="0"/>
              <a:cs typeface="Calibri" pitchFamily="34" charset="0"/>
            </a:endParaRPr>
          </a:p>
          <a:p>
            <a:r>
              <a:rPr lang="en-IN" sz="2000" dirty="0">
                <a:latin typeface="Calibri" pitchFamily="34" charset="0"/>
                <a:cs typeface="Calibri" pitchFamily="34" charset="0"/>
              </a:rPr>
              <a:t>Place responsibility for action on health &amp; health equity at the highest level of </a:t>
            </a:r>
            <a:r>
              <a:rPr lang="en-IN" sz="2000" dirty="0" err="1">
                <a:latin typeface="Calibri" pitchFamily="34" charset="0"/>
                <a:cs typeface="Calibri" pitchFamily="34" charset="0"/>
              </a:rPr>
              <a:t>goverance</a:t>
            </a:r>
            <a:r>
              <a:rPr lang="en-IN" sz="2000" dirty="0">
                <a:latin typeface="Calibri" pitchFamily="34" charset="0"/>
                <a:cs typeface="Calibri" pitchFamily="34" charset="0"/>
              </a:rPr>
              <a:t> &amp; ensure its coherent consideration across all </a:t>
            </a:r>
            <a:r>
              <a:rPr lang="en-IN" sz="2000" dirty="0" smtClean="0">
                <a:latin typeface="Calibri" pitchFamily="34" charset="0"/>
                <a:cs typeface="Calibri" pitchFamily="34" charset="0"/>
              </a:rPr>
              <a:t>policies. </a:t>
            </a:r>
            <a:endParaRPr lang="en-IN" sz="2000" dirty="0">
              <a:latin typeface="Calibri" pitchFamily="34" charset="0"/>
              <a:cs typeface="Calibri" pitchFamily="34" charset="0"/>
            </a:endParaRPr>
          </a:p>
          <a:p>
            <a:r>
              <a:rPr lang="en-IN" sz="2000" dirty="0">
                <a:latin typeface="Calibri" pitchFamily="34" charset="0"/>
                <a:cs typeface="Calibri" pitchFamily="34" charset="0"/>
              </a:rPr>
              <a:t>Adopt a social determinant framework across the policy &amp; programmatic function of the ministry of health &amp; strengthen </a:t>
            </a:r>
            <a:r>
              <a:rPr lang="en-IN" sz="2000" dirty="0" smtClean="0">
                <a:latin typeface="Calibri" pitchFamily="34" charset="0"/>
                <a:cs typeface="Calibri" pitchFamily="34" charset="0"/>
              </a:rPr>
              <a:t> </a:t>
            </a:r>
            <a:r>
              <a:rPr lang="en-IN" sz="2000" dirty="0">
                <a:latin typeface="Calibri" pitchFamily="34" charset="0"/>
                <a:cs typeface="Calibri" pitchFamily="34" charset="0"/>
              </a:rPr>
              <a:t>in supporting a social determinants approach across </a:t>
            </a:r>
            <a:r>
              <a:rPr lang="en-IN" sz="2000" dirty="0" smtClean="0">
                <a:latin typeface="Calibri" pitchFamily="34" charset="0"/>
                <a:cs typeface="Calibri" pitchFamily="34" charset="0"/>
              </a:rPr>
              <a:t>government. </a:t>
            </a:r>
            <a:endParaRPr lang="en-IN" sz="2000" dirty="0">
              <a:latin typeface="Calibri" pitchFamily="34" charset="0"/>
              <a:cs typeface="Calibri" pitchFamily="34" charset="0"/>
            </a:endParaRPr>
          </a:p>
          <a:p>
            <a:endParaRPr lang="en-IN" dirty="0"/>
          </a:p>
        </p:txBody>
      </p:sp>
      <p:sp>
        <p:nvSpPr>
          <p:cNvPr id="3" name="Title 2"/>
          <p:cNvSpPr>
            <a:spLocks noGrp="1"/>
          </p:cNvSpPr>
          <p:nvPr>
            <p:ph type="title"/>
          </p:nvPr>
        </p:nvSpPr>
        <p:spPr/>
        <p:txBody>
          <a:bodyPr/>
          <a:lstStyle/>
          <a:p>
            <a:r>
              <a:rPr lang="en-IN" sz="2400" dirty="0">
                <a:latin typeface="Calibri" pitchFamily="34" charset="0"/>
                <a:cs typeface="Calibri" pitchFamily="34" charset="0"/>
              </a:rPr>
              <a:t>2. Tackle the inequitable distribution of power money &amp; resources the structural drivers of the conditions of daily life globally, nationally, and locally </a:t>
            </a:r>
          </a:p>
        </p:txBody>
      </p:sp>
    </p:spTree>
    <p:extLst>
      <p:ext uri="{BB962C8B-B14F-4D97-AF65-F5344CB8AC3E}">
        <p14:creationId xmlns:p14="http://schemas.microsoft.com/office/powerpoint/2010/main" val="4166358735"/>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pPr marL="0" indent="0">
              <a:buNone/>
            </a:pPr>
            <a:r>
              <a:rPr lang="en-IN" dirty="0"/>
              <a:t> </a:t>
            </a:r>
            <a:r>
              <a:rPr lang="en-IN" dirty="0" smtClean="0"/>
              <a:t>                           </a:t>
            </a:r>
            <a:r>
              <a:rPr lang="en-IN" dirty="0" smtClean="0">
                <a:solidFill>
                  <a:srgbClr val="FF0000"/>
                </a:solidFill>
                <a:latin typeface="Calibri" pitchFamily="34" charset="0"/>
                <a:cs typeface="Calibri" pitchFamily="34" charset="0"/>
              </a:rPr>
              <a:t>What </a:t>
            </a:r>
            <a:r>
              <a:rPr lang="en-IN" dirty="0">
                <a:solidFill>
                  <a:srgbClr val="FF0000"/>
                </a:solidFill>
                <a:latin typeface="Calibri" pitchFamily="34" charset="0"/>
                <a:cs typeface="Calibri" pitchFamily="34" charset="0"/>
              </a:rPr>
              <a:t>must be done</a:t>
            </a:r>
          </a:p>
          <a:p>
            <a:r>
              <a:rPr lang="en-IN" sz="2000" dirty="0">
                <a:latin typeface="Calibri" pitchFamily="34" charset="0"/>
                <a:cs typeface="Calibri" pitchFamily="34" charset="0"/>
              </a:rPr>
              <a:t>Strengthen public finance for action on the social determinants of </a:t>
            </a:r>
            <a:r>
              <a:rPr lang="en-IN" sz="2000" dirty="0" smtClean="0">
                <a:latin typeface="Calibri" pitchFamily="34" charset="0"/>
                <a:cs typeface="Calibri" pitchFamily="34" charset="0"/>
              </a:rPr>
              <a:t>health.</a:t>
            </a:r>
          </a:p>
          <a:p>
            <a:pPr marL="0" indent="0">
              <a:buNone/>
            </a:pPr>
            <a:endParaRPr lang="en-IN" sz="2000" dirty="0">
              <a:latin typeface="Calibri" pitchFamily="34" charset="0"/>
              <a:cs typeface="Calibri" pitchFamily="34" charset="0"/>
            </a:endParaRPr>
          </a:p>
          <a:p>
            <a:r>
              <a:rPr lang="en-IN" sz="2000" dirty="0">
                <a:latin typeface="Calibri" pitchFamily="34" charset="0"/>
                <a:cs typeface="Calibri" pitchFamily="34" charset="0"/>
              </a:rPr>
              <a:t>Increase international finance for heath equity &amp; coordinate increased finance through social determinants of health action framework</a:t>
            </a:r>
            <a:r>
              <a:rPr lang="en-IN" sz="2000" dirty="0" smtClean="0">
                <a:latin typeface="Calibri" pitchFamily="34" charset="0"/>
                <a:cs typeface="Calibri" pitchFamily="34" charset="0"/>
              </a:rPr>
              <a:t>.</a:t>
            </a:r>
          </a:p>
          <a:p>
            <a:pPr marL="0" indent="0">
              <a:buNone/>
            </a:pPr>
            <a:endParaRPr lang="en-IN" sz="2000" dirty="0">
              <a:latin typeface="Calibri" pitchFamily="34" charset="0"/>
              <a:cs typeface="Calibri" pitchFamily="34" charset="0"/>
            </a:endParaRPr>
          </a:p>
          <a:p>
            <a:r>
              <a:rPr lang="en-IN" sz="2000" dirty="0">
                <a:latin typeface="Calibri" pitchFamily="34" charset="0"/>
                <a:cs typeface="Calibri" pitchFamily="34" charset="0"/>
              </a:rPr>
              <a:t>Fairly allocate government resources for action on the social determinant of health</a:t>
            </a:r>
          </a:p>
        </p:txBody>
      </p:sp>
      <p:sp>
        <p:nvSpPr>
          <p:cNvPr id="3" name="Title 2"/>
          <p:cNvSpPr>
            <a:spLocks noGrp="1"/>
          </p:cNvSpPr>
          <p:nvPr>
            <p:ph type="title"/>
          </p:nvPr>
        </p:nvSpPr>
        <p:spPr/>
        <p:txBody>
          <a:bodyPr/>
          <a:lstStyle/>
          <a:p>
            <a:r>
              <a:rPr lang="en-IN" sz="3200" dirty="0">
                <a:latin typeface="Calibri" pitchFamily="34" charset="0"/>
                <a:cs typeface="Calibri" pitchFamily="34" charset="0"/>
              </a:rPr>
              <a:t>2.2 Fair financing</a:t>
            </a:r>
            <a:r>
              <a:rPr lang="en-IN" sz="3200" dirty="0"/>
              <a:t/>
            </a:r>
            <a:br>
              <a:rPr lang="en-IN" sz="3200" dirty="0"/>
            </a:br>
            <a:endParaRPr lang="en-IN" sz="3200" dirty="0"/>
          </a:p>
        </p:txBody>
      </p:sp>
    </p:spTree>
    <p:extLst>
      <p:ext uri="{BB962C8B-B14F-4D97-AF65-F5344CB8AC3E}">
        <p14:creationId xmlns:p14="http://schemas.microsoft.com/office/powerpoint/2010/main" val="41800969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Autofit/>
          </a:bodyPr>
          <a:lstStyle/>
          <a:p>
            <a:r>
              <a:rPr lang="en-IN" sz="2000" dirty="0">
                <a:latin typeface="Calibri" pitchFamily="34" charset="0"/>
                <a:cs typeface="Calibri" pitchFamily="34" charset="0"/>
              </a:rPr>
              <a:t>Address gender biases in the structures of society –in laws &amp; their </a:t>
            </a:r>
            <a:r>
              <a:rPr lang="en-IN" sz="2000" dirty="0" err="1">
                <a:latin typeface="Calibri" pitchFamily="34" charset="0"/>
                <a:cs typeface="Calibri" pitchFamily="34" charset="0"/>
              </a:rPr>
              <a:t>inforcement</a:t>
            </a:r>
            <a:r>
              <a:rPr lang="en-IN" sz="2000" dirty="0">
                <a:latin typeface="Calibri" pitchFamily="34" charset="0"/>
                <a:cs typeface="Calibri" pitchFamily="34" charset="0"/>
              </a:rPr>
              <a:t> in the way organisation are run &amp; intervention </a:t>
            </a:r>
            <a:r>
              <a:rPr lang="en-IN" sz="2000" dirty="0" smtClean="0">
                <a:latin typeface="Calibri" pitchFamily="34" charset="0"/>
                <a:cs typeface="Calibri" pitchFamily="34" charset="0"/>
              </a:rPr>
              <a:t>designed.</a:t>
            </a:r>
          </a:p>
          <a:p>
            <a:pPr marL="0" indent="0">
              <a:buNone/>
            </a:pPr>
            <a:endParaRPr lang="en-IN" sz="2000" dirty="0" smtClean="0">
              <a:latin typeface="Calibri" pitchFamily="34" charset="0"/>
              <a:cs typeface="Calibri" pitchFamily="34" charset="0"/>
            </a:endParaRPr>
          </a:p>
          <a:p>
            <a:pPr marL="0" indent="0">
              <a:buNone/>
            </a:pPr>
            <a:endParaRPr lang="en-IN" sz="2000" dirty="0">
              <a:latin typeface="Calibri" pitchFamily="34" charset="0"/>
              <a:cs typeface="Calibri" pitchFamily="34" charset="0"/>
            </a:endParaRPr>
          </a:p>
          <a:p>
            <a:r>
              <a:rPr lang="en-IN" sz="2000" dirty="0">
                <a:latin typeface="Calibri" pitchFamily="34" charset="0"/>
                <a:cs typeface="Calibri" pitchFamily="34" charset="0"/>
              </a:rPr>
              <a:t>Develop finance policies &amp; programme that closes gaps in education &amp; skills &amp; that support  female economic </a:t>
            </a:r>
            <a:r>
              <a:rPr lang="en-IN" sz="2000" dirty="0" smtClean="0">
                <a:latin typeface="Calibri" pitchFamily="34" charset="0"/>
                <a:cs typeface="Calibri" pitchFamily="34" charset="0"/>
              </a:rPr>
              <a:t>participation.</a:t>
            </a:r>
          </a:p>
          <a:p>
            <a:pPr marL="0" indent="0">
              <a:buNone/>
            </a:pPr>
            <a:endParaRPr lang="en-IN" sz="2000" dirty="0" smtClean="0">
              <a:latin typeface="Calibri" pitchFamily="34" charset="0"/>
              <a:cs typeface="Calibri" pitchFamily="34" charset="0"/>
            </a:endParaRPr>
          </a:p>
          <a:p>
            <a:pPr marL="0" indent="0">
              <a:buNone/>
            </a:pPr>
            <a:endParaRPr lang="en-IN" sz="2000" dirty="0">
              <a:latin typeface="Calibri" pitchFamily="34" charset="0"/>
              <a:cs typeface="Calibri" pitchFamily="34" charset="0"/>
            </a:endParaRPr>
          </a:p>
          <a:p>
            <a:r>
              <a:rPr lang="en-IN" sz="2000" dirty="0">
                <a:latin typeface="Calibri" pitchFamily="34" charset="0"/>
                <a:cs typeface="Calibri" pitchFamily="34" charset="0"/>
              </a:rPr>
              <a:t>Increase investment in sexual &amp; reproductive health services  &amp; programme building to universal  coverage &amp; </a:t>
            </a:r>
            <a:r>
              <a:rPr lang="en-IN" sz="2000" dirty="0" smtClean="0">
                <a:latin typeface="Calibri" pitchFamily="34" charset="0"/>
                <a:cs typeface="Calibri" pitchFamily="34" charset="0"/>
              </a:rPr>
              <a:t>right.</a:t>
            </a:r>
            <a:endParaRPr lang="en-IN" sz="2000" dirty="0">
              <a:latin typeface="Calibri" pitchFamily="34" charset="0"/>
              <a:cs typeface="Calibri" pitchFamily="34" charset="0"/>
            </a:endParaRPr>
          </a:p>
          <a:p>
            <a:endParaRPr lang="en-IN" sz="2000" dirty="0"/>
          </a:p>
        </p:txBody>
      </p:sp>
      <p:sp>
        <p:nvSpPr>
          <p:cNvPr id="3" name="Title 2"/>
          <p:cNvSpPr>
            <a:spLocks noGrp="1"/>
          </p:cNvSpPr>
          <p:nvPr>
            <p:ph type="title"/>
          </p:nvPr>
        </p:nvSpPr>
        <p:spPr>
          <a:xfrm>
            <a:off x="688490" y="260648"/>
            <a:ext cx="7756263" cy="1008112"/>
          </a:xfrm>
        </p:spPr>
        <p:txBody>
          <a:bodyPr/>
          <a:lstStyle/>
          <a:p>
            <a:r>
              <a:rPr lang="en-IN" sz="3200" dirty="0" smtClean="0">
                <a:latin typeface="Calibri" pitchFamily="34" charset="0"/>
                <a:cs typeface="Calibri" pitchFamily="34" charset="0"/>
              </a:rPr>
              <a:t/>
            </a:r>
            <a:br>
              <a:rPr lang="en-IN" sz="3200" dirty="0" smtClean="0">
                <a:latin typeface="Calibri" pitchFamily="34" charset="0"/>
                <a:cs typeface="Calibri" pitchFamily="34" charset="0"/>
              </a:rPr>
            </a:br>
            <a:r>
              <a:rPr lang="en-IN" sz="3200" dirty="0">
                <a:latin typeface="Calibri" pitchFamily="34" charset="0"/>
                <a:cs typeface="Calibri" pitchFamily="34" charset="0"/>
              </a:rPr>
              <a:t/>
            </a:r>
            <a:br>
              <a:rPr lang="en-IN" sz="3200" dirty="0">
                <a:latin typeface="Calibri" pitchFamily="34" charset="0"/>
                <a:cs typeface="Calibri" pitchFamily="34" charset="0"/>
              </a:rPr>
            </a:br>
            <a:r>
              <a:rPr lang="en-IN" sz="3200" dirty="0" smtClean="0">
                <a:latin typeface="Calibri" pitchFamily="34" charset="0"/>
                <a:cs typeface="Calibri" pitchFamily="34" charset="0"/>
              </a:rPr>
              <a:t>2.3 </a:t>
            </a:r>
            <a:r>
              <a:rPr lang="en-IN" sz="3200" dirty="0">
                <a:latin typeface="Calibri" pitchFamily="34" charset="0"/>
                <a:cs typeface="Calibri" pitchFamily="34" charset="0"/>
              </a:rPr>
              <a:t>Gender equity </a:t>
            </a:r>
            <a:r>
              <a:rPr lang="en-IN" dirty="0"/>
              <a:t/>
            </a:r>
            <a:br>
              <a:rPr lang="en-IN" dirty="0"/>
            </a:br>
            <a:r>
              <a:rPr lang="en-IN" sz="3200" dirty="0" smtClean="0">
                <a:solidFill>
                  <a:srgbClr val="FF0000"/>
                </a:solidFill>
                <a:latin typeface="Calibri" pitchFamily="34" charset="0"/>
                <a:cs typeface="Calibri" pitchFamily="34" charset="0"/>
              </a:rPr>
              <a:t>What </a:t>
            </a:r>
            <a:r>
              <a:rPr lang="en-IN" sz="3200" dirty="0">
                <a:solidFill>
                  <a:srgbClr val="FF0000"/>
                </a:solidFill>
                <a:latin typeface="Calibri" pitchFamily="34" charset="0"/>
                <a:cs typeface="Calibri" pitchFamily="34" charset="0"/>
              </a:rPr>
              <a:t>must be done</a:t>
            </a:r>
            <a:endParaRPr lang="en-IN" sz="3200" dirty="0"/>
          </a:p>
        </p:txBody>
      </p:sp>
    </p:spTree>
    <p:extLst>
      <p:ext uri="{BB962C8B-B14F-4D97-AF65-F5344CB8AC3E}">
        <p14:creationId xmlns:p14="http://schemas.microsoft.com/office/powerpoint/2010/main" val="61858552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IN" sz="2000" dirty="0">
                <a:latin typeface="Calibri" pitchFamily="34" charset="0"/>
                <a:cs typeface="Calibri" pitchFamily="34" charset="0"/>
              </a:rPr>
              <a:t>Empower all group of society through fair representation  in decision making &amp; how society operates particularly in relation to its effect on health equity </a:t>
            </a:r>
            <a:r>
              <a:rPr lang="en-IN" sz="2000" dirty="0" smtClean="0">
                <a:latin typeface="Calibri" pitchFamily="34" charset="0"/>
                <a:cs typeface="Calibri" pitchFamily="34" charset="0"/>
              </a:rPr>
              <a:t>.</a:t>
            </a:r>
          </a:p>
          <a:p>
            <a:pPr marL="0" indent="0">
              <a:buNone/>
            </a:pPr>
            <a:endParaRPr lang="en-IN" sz="2000" dirty="0" smtClean="0">
              <a:latin typeface="Calibri" pitchFamily="34" charset="0"/>
              <a:cs typeface="Calibri" pitchFamily="34" charset="0"/>
            </a:endParaRPr>
          </a:p>
          <a:p>
            <a:pPr marL="0" indent="0">
              <a:buNone/>
            </a:pPr>
            <a:endParaRPr lang="en-IN" sz="2000" dirty="0">
              <a:latin typeface="Calibri" pitchFamily="34" charset="0"/>
              <a:cs typeface="Calibri" pitchFamily="34" charset="0"/>
            </a:endParaRPr>
          </a:p>
          <a:p>
            <a:r>
              <a:rPr lang="en-IN" sz="2000" dirty="0">
                <a:latin typeface="Calibri" pitchFamily="34" charset="0"/>
                <a:cs typeface="Calibri" pitchFamily="34" charset="0"/>
              </a:rPr>
              <a:t>Enable civil society to organise &amp; act in a </a:t>
            </a:r>
            <a:r>
              <a:rPr lang="en-IN" sz="2000" dirty="0" smtClean="0">
                <a:latin typeface="Calibri" pitchFamily="34" charset="0"/>
                <a:cs typeface="Calibri" pitchFamily="34" charset="0"/>
              </a:rPr>
              <a:t>manner that </a:t>
            </a:r>
            <a:r>
              <a:rPr lang="en-IN" sz="2000" dirty="0">
                <a:latin typeface="Calibri" pitchFamily="34" charset="0"/>
                <a:cs typeface="Calibri" pitchFamily="34" charset="0"/>
              </a:rPr>
              <a:t>promotes &amp; realize the political &amp; social right </a:t>
            </a:r>
            <a:r>
              <a:rPr lang="en-IN" sz="2000" dirty="0" smtClean="0">
                <a:latin typeface="Calibri" pitchFamily="34" charset="0"/>
                <a:cs typeface="Calibri" pitchFamily="34" charset="0"/>
              </a:rPr>
              <a:t>affecting </a:t>
            </a:r>
            <a:r>
              <a:rPr lang="en-IN" sz="2000" dirty="0">
                <a:latin typeface="Calibri" pitchFamily="34" charset="0"/>
                <a:cs typeface="Calibri" pitchFamily="34" charset="0"/>
              </a:rPr>
              <a:t>health equity </a:t>
            </a:r>
          </a:p>
        </p:txBody>
      </p:sp>
      <p:sp>
        <p:nvSpPr>
          <p:cNvPr id="3" name="Title 2"/>
          <p:cNvSpPr>
            <a:spLocks noGrp="1"/>
          </p:cNvSpPr>
          <p:nvPr>
            <p:ph type="title"/>
          </p:nvPr>
        </p:nvSpPr>
        <p:spPr>
          <a:xfrm>
            <a:off x="683568" y="620688"/>
            <a:ext cx="7756263" cy="1054250"/>
          </a:xfrm>
        </p:spPr>
        <p:txBody>
          <a:bodyPr/>
          <a:lstStyle/>
          <a:p>
            <a:r>
              <a:rPr lang="en-IN" sz="2800" dirty="0">
                <a:latin typeface="Calibri" pitchFamily="34" charset="0"/>
                <a:cs typeface="Calibri" pitchFamily="34" charset="0"/>
              </a:rPr>
              <a:t> </a:t>
            </a:r>
            <a:r>
              <a:rPr lang="en-IN" sz="2800" dirty="0" smtClean="0">
                <a:latin typeface="Calibri" pitchFamily="34" charset="0"/>
                <a:cs typeface="Calibri" pitchFamily="34" charset="0"/>
              </a:rPr>
              <a:t>     2.4 Political empowerment- inclusion of voice</a:t>
            </a:r>
            <a:r>
              <a:rPr lang="en-IN" dirty="0" smtClean="0"/>
              <a:t/>
            </a:r>
            <a:br>
              <a:rPr lang="en-IN" dirty="0" smtClean="0"/>
            </a:br>
            <a:r>
              <a:rPr lang="en-IN" sz="2800" dirty="0">
                <a:solidFill>
                  <a:srgbClr val="FF0000"/>
                </a:solidFill>
                <a:latin typeface="Calibri" pitchFamily="34" charset="0"/>
                <a:cs typeface="Calibri" pitchFamily="34" charset="0"/>
              </a:rPr>
              <a:t>What must be done</a:t>
            </a:r>
            <a:endParaRPr lang="en-IN" sz="2800" dirty="0"/>
          </a:p>
        </p:txBody>
      </p:sp>
    </p:spTree>
    <p:extLst>
      <p:ext uri="{BB962C8B-B14F-4D97-AF65-F5344CB8AC3E}">
        <p14:creationId xmlns:p14="http://schemas.microsoft.com/office/powerpoint/2010/main" val="378031769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endParaRPr lang="en-IN" sz="2000" dirty="0" smtClean="0">
              <a:latin typeface="Calibri" pitchFamily="34" charset="0"/>
              <a:cs typeface="Calibri" pitchFamily="34" charset="0"/>
            </a:endParaRPr>
          </a:p>
          <a:p>
            <a:endParaRPr lang="en-IN" sz="2000" dirty="0">
              <a:latin typeface="Calibri" pitchFamily="34" charset="0"/>
              <a:cs typeface="Calibri" pitchFamily="34" charset="0"/>
            </a:endParaRPr>
          </a:p>
          <a:p>
            <a:r>
              <a:rPr lang="en-IN" sz="2000" dirty="0" smtClean="0">
                <a:latin typeface="Calibri" pitchFamily="34" charset="0"/>
                <a:cs typeface="Calibri" pitchFamily="34" charset="0"/>
              </a:rPr>
              <a:t>Make </a:t>
            </a:r>
            <a:r>
              <a:rPr lang="en-IN" sz="2000" dirty="0">
                <a:latin typeface="Calibri" pitchFamily="34" charset="0"/>
                <a:cs typeface="Calibri" pitchFamily="34" charset="0"/>
              </a:rPr>
              <a:t>health equity global development goal &amp; adopt a social determinant of health framework to strengthen multilateral action for development </a:t>
            </a:r>
            <a:r>
              <a:rPr lang="en-IN" sz="2000" dirty="0" smtClean="0">
                <a:latin typeface="Calibri" pitchFamily="34" charset="0"/>
                <a:cs typeface="Calibri" pitchFamily="34" charset="0"/>
              </a:rPr>
              <a:t>.</a:t>
            </a:r>
          </a:p>
          <a:p>
            <a:pPr marL="0" indent="0">
              <a:buNone/>
            </a:pPr>
            <a:endParaRPr lang="en-IN" sz="2000" dirty="0" smtClean="0">
              <a:latin typeface="Calibri" pitchFamily="34" charset="0"/>
              <a:cs typeface="Calibri" pitchFamily="34" charset="0"/>
            </a:endParaRPr>
          </a:p>
          <a:p>
            <a:r>
              <a:rPr lang="en-IN" sz="2000" dirty="0" smtClean="0">
                <a:latin typeface="Calibri" pitchFamily="34" charset="0"/>
                <a:cs typeface="Calibri" pitchFamily="34" charset="0"/>
              </a:rPr>
              <a:t>Strengthen </a:t>
            </a:r>
            <a:r>
              <a:rPr lang="en-IN" sz="2000" dirty="0">
                <a:latin typeface="Calibri" pitchFamily="34" charset="0"/>
                <a:cs typeface="Calibri" pitchFamily="34" charset="0"/>
              </a:rPr>
              <a:t>WHO  leadership in global action on the social determinant of health institutionalizing social determinants of health as a guideline principle across WHO department </a:t>
            </a:r>
          </a:p>
          <a:p>
            <a:endParaRPr lang="en-IN" dirty="0"/>
          </a:p>
        </p:txBody>
      </p:sp>
      <p:sp>
        <p:nvSpPr>
          <p:cNvPr id="3" name="Title 2"/>
          <p:cNvSpPr>
            <a:spLocks noGrp="1"/>
          </p:cNvSpPr>
          <p:nvPr>
            <p:ph type="title"/>
          </p:nvPr>
        </p:nvSpPr>
        <p:spPr/>
        <p:txBody>
          <a:bodyPr/>
          <a:lstStyle/>
          <a:p>
            <a:r>
              <a:rPr lang="en-IN" sz="3200" dirty="0" smtClean="0">
                <a:latin typeface="Calibri" pitchFamily="34" charset="0"/>
                <a:cs typeface="Calibri" pitchFamily="34" charset="0"/>
              </a:rPr>
              <a:t>2.5 </a:t>
            </a:r>
            <a:r>
              <a:rPr lang="en-IN" sz="3200" dirty="0">
                <a:latin typeface="Calibri" pitchFamily="34" charset="0"/>
                <a:cs typeface="Calibri" pitchFamily="34" charset="0"/>
              </a:rPr>
              <a:t>Good global </a:t>
            </a:r>
            <a:r>
              <a:rPr lang="en-IN" sz="3200" dirty="0" smtClean="0">
                <a:latin typeface="Calibri" pitchFamily="34" charset="0"/>
                <a:cs typeface="Calibri" pitchFamily="34" charset="0"/>
              </a:rPr>
              <a:t>governance</a:t>
            </a:r>
            <a:r>
              <a:rPr lang="en-IN" dirty="0"/>
              <a:t/>
            </a:r>
            <a:br>
              <a:rPr lang="en-IN" dirty="0"/>
            </a:br>
            <a:r>
              <a:rPr lang="en-IN" sz="3200" dirty="0" smtClean="0">
                <a:solidFill>
                  <a:srgbClr val="FF0000"/>
                </a:solidFill>
                <a:latin typeface="Calibri" pitchFamily="34" charset="0"/>
                <a:cs typeface="Calibri" pitchFamily="34" charset="0"/>
              </a:rPr>
              <a:t>What </a:t>
            </a:r>
            <a:r>
              <a:rPr lang="en-IN" sz="3200" dirty="0">
                <a:solidFill>
                  <a:srgbClr val="FF0000"/>
                </a:solidFill>
                <a:latin typeface="Calibri" pitchFamily="34" charset="0"/>
                <a:cs typeface="Calibri" pitchFamily="34" charset="0"/>
              </a:rPr>
              <a:t>must be done</a:t>
            </a:r>
            <a:endParaRPr lang="en-IN" sz="3200" dirty="0"/>
          </a:p>
        </p:txBody>
      </p:sp>
    </p:spTree>
    <p:extLst>
      <p:ext uri="{BB962C8B-B14F-4D97-AF65-F5344CB8AC3E}">
        <p14:creationId xmlns:p14="http://schemas.microsoft.com/office/powerpoint/2010/main" val="40637624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a:xfrm>
            <a:off x="699247" y="1988839"/>
            <a:ext cx="7745505" cy="4137323"/>
          </a:xfrm>
        </p:spPr>
        <p:txBody>
          <a:bodyPr>
            <a:normAutofit lnSpcReduction="10000"/>
          </a:bodyPr>
          <a:lstStyle/>
          <a:p>
            <a:pPr algn="just"/>
            <a:r>
              <a:rPr lang="en-IN" sz="2000" dirty="0" smtClean="0">
                <a:latin typeface="Calibri" pitchFamily="34" charset="0"/>
                <a:cs typeface="Calibri" pitchFamily="34" charset="0"/>
              </a:rPr>
              <a:t>I1674 </a:t>
            </a:r>
            <a:r>
              <a:rPr lang="en-IN" sz="2000" dirty="0">
                <a:latin typeface="Calibri" pitchFamily="34" charset="0"/>
                <a:cs typeface="Calibri" pitchFamily="34" charset="0"/>
              </a:rPr>
              <a:t>john </a:t>
            </a:r>
            <a:r>
              <a:rPr lang="en-IN" sz="2000" dirty="0" err="1">
                <a:latin typeface="Calibri" pitchFamily="34" charset="0"/>
                <a:cs typeface="Calibri" pitchFamily="34" charset="0"/>
              </a:rPr>
              <a:t>Graunut</a:t>
            </a:r>
            <a:r>
              <a:rPr lang="en-IN" sz="2000" dirty="0">
                <a:latin typeface="Calibri" pitchFamily="34" charset="0"/>
                <a:cs typeface="Calibri" pitchFamily="34" charset="0"/>
              </a:rPr>
              <a:t> </a:t>
            </a:r>
            <a:r>
              <a:rPr lang="en-IN" sz="2000" dirty="0" smtClean="0">
                <a:latin typeface="Calibri" pitchFamily="34" charset="0"/>
                <a:cs typeface="Calibri" pitchFamily="34" charset="0"/>
              </a:rPr>
              <a:t>:  who </a:t>
            </a:r>
            <a:r>
              <a:rPr lang="en-IN" sz="2000" dirty="0">
                <a:latin typeface="Calibri" pitchFamily="34" charset="0"/>
                <a:cs typeface="Calibri" pitchFamily="34" charset="0"/>
              </a:rPr>
              <a:t>was dying during </a:t>
            </a:r>
            <a:r>
              <a:rPr lang="en-IN" sz="2000" dirty="0" smtClean="0">
                <a:latin typeface="Calibri" pitchFamily="34" charset="0"/>
                <a:cs typeface="Calibri" pitchFamily="34" charset="0"/>
              </a:rPr>
              <a:t>outbreaks .</a:t>
            </a:r>
          </a:p>
          <a:p>
            <a:pPr marL="0" indent="0" algn="just">
              <a:buNone/>
            </a:pPr>
            <a:endParaRPr lang="en-IN" sz="2000" dirty="0">
              <a:latin typeface="Calibri" pitchFamily="34" charset="0"/>
              <a:cs typeface="Calibri" pitchFamily="34" charset="0"/>
            </a:endParaRPr>
          </a:p>
          <a:p>
            <a:pPr algn="just"/>
            <a:r>
              <a:rPr lang="en-IN" sz="2000" dirty="0" smtClean="0">
                <a:latin typeface="Calibri" pitchFamily="34" charset="0"/>
                <a:cs typeface="Calibri" pitchFamily="34" charset="0"/>
              </a:rPr>
              <a:t>1763 </a:t>
            </a:r>
            <a:r>
              <a:rPr lang="en-IN" sz="2000" dirty="0" err="1">
                <a:latin typeface="Calibri" pitchFamily="34" charset="0"/>
                <a:cs typeface="Calibri" pitchFamily="34" charset="0"/>
              </a:rPr>
              <a:t>Loius</a:t>
            </a:r>
            <a:r>
              <a:rPr lang="en-IN" sz="2000" dirty="0">
                <a:latin typeface="Calibri" pitchFamily="34" charset="0"/>
                <a:cs typeface="Calibri" pitchFamily="34" charset="0"/>
              </a:rPr>
              <a:t> </a:t>
            </a:r>
            <a:r>
              <a:rPr lang="en-IN" sz="2000" dirty="0" err="1">
                <a:latin typeface="Calibri" pitchFamily="34" charset="0"/>
                <a:cs typeface="Calibri" pitchFamily="34" charset="0"/>
              </a:rPr>
              <a:t>rene</a:t>
            </a:r>
            <a:r>
              <a:rPr lang="en-IN" sz="2000" dirty="0">
                <a:latin typeface="Calibri" pitchFamily="34" charset="0"/>
                <a:cs typeface="Calibri" pitchFamily="34" charset="0"/>
              </a:rPr>
              <a:t> </a:t>
            </a:r>
            <a:r>
              <a:rPr lang="en-IN" sz="2000" dirty="0" err="1">
                <a:latin typeface="Calibri" pitchFamily="34" charset="0"/>
                <a:cs typeface="Calibri" pitchFamily="34" charset="0"/>
              </a:rPr>
              <a:t>villerme</a:t>
            </a:r>
            <a:r>
              <a:rPr lang="en-IN" sz="2000" dirty="0">
                <a:latin typeface="Calibri" pitchFamily="34" charset="0"/>
                <a:cs typeface="Calibri" pitchFamily="34" charset="0"/>
              </a:rPr>
              <a:t> </a:t>
            </a:r>
            <a:r>
              <a:rPr lang="en-IN" sz="2000" dirty="0" smtClean="0">
                <a:latin typeface="Calibri" pitchFamily="34" charset="0"/>
                <a:cs typeface="Calibri" pitchFamily="34" charset="0"/>
              </a:rPr>
              <a:t>:  </a:t>
            </a:r>
            <a:r>
              <a:rPr lang="en-IN" sz="2000" dirty="0">
                <a:latin typeface="Calibri" pitchFamily="34" charset="0"/>
                <a:cs typeface="Calibri" pitchFamily="34" charset="0"/>
              </a:rPr>
              <a:t>social class &amp; work condition as the crucial determinants of </a:t>
            </a:r>
            <a:r>
              <a:rPr lang="en-IN" sz="2000" dirty="0" smtClean="0">
                <a:latin typeface="Calibri" pitchFamily="34" charset="0"/>
                <a:cs typeface="Calibri" pitchFamily="34" charset="0"/>
              </a:rPr>
              <a:t>health </a:t>
            </a:r>
            <a:r>
              <a:rPr lang="en-IN" sz="2000" dirty="0">
                <a:latin typeface="Calibri" pitchFamily="34" charset="0"/>
                <a:cs typeface="Calibri" pitchFamily="34" charset="0"/>
              </a:rPr>
              <a:t>&amp; diseases</a:t>
            </a:r>
            <a:r>
              <a:rPr lang="en-IN" sz="2000" dirty="0" smtClean="0">
                <a:latin typeface="Calibri" pitchFamily="34" charset="0"/>
                <a:cs typeface="Calibri" pitchFamily="34" charset="0"/>
              </a:rPr>
              <a:t>.</a:t>
            </a:r>
          </a:p>
          <a:p>
            <a:pPr marL="0" indent="0" algn="just">
              <a:buNone/>
            </a:pPr>
            <a:endParaRPr lang="en-IN" sz="2000" dirty="0">
              <a:latin typeface="Calibri" pitchFamily="34" charset="0"/>
              <a:cs typeface="Calibri" pitchFamily="34" charset="0"/>
            </a:endParaRPr>
          </a:p>
          <a:p>
            <a:pPr algn="just"/>
            <a:r>
              <a:rPr lang="en-IN" sz="2000" dirty="0">
                <a:latin typeface="Calibri" pitchFamily="34" charset="0"/>
                <a:cs typeface="Calibri" pitchFamily="34" charset="0"/>
              </a:rPr>
              <a:t>1800  physician &amp; other argued that bad air &amp; emanation from decaying matter cause outbreak of </a:t>
            </a:r>
            <a:r>
              <a:rPr lang="en-IN" sz="2000" dirty="0" smtClean="0">
                <a:latin typeface="Calibri" pitchFamily="34" charset="0"/>
                <a:cs typeface="Calibri" pitchFamily="34" charset="0"/>
              </a:rPr>
              <a:t>illness </a:t>
            </a:r>
            <a:r>
              <a:rPr lang="en-IN" sz="2000" dirty="0">
                <a:latin typeface="Calibri" pitchFamily="34" charset="0"/>
                <a:cs typeface="Calibri" pitchFamily="34" charset="0"/>
              </a:rPr>
              <a:t>, observing that death were commonly clustered among </a:t>
            </a:r>
            <a:r>
              <a:rPr lang="en-IN" sz="2000" dirty="0" smtClean="0">
                <a:latin typeface="Calibri" pitchFamily="34" charset="0"/>
                <a:cs typeface="Calibri" pitchFamily="34" charset="0"/>
              </a:rPr>
              <a:t>poor .</a:t>
            </a:r>
          </a:p>
          <a:p>
            <a:pPr marL="0" indent="0" algn="just">
              <a:buNone/>
            </a:pPr>
            <a:endParaRPr lang="en-IN" sz="2000" dirty="0">
              <a:latin typeface="Calibri" pitchFamily="34" charset="0"/>
              <a:cs typeface="Calibri" pitchFamily="34" charset="0"/>
            </a:endParaRPr>
          </a:p>
          <a:p>
            <a:pPr algn="just"/>
            <a:r>
              <a:rPr lang="en-IN" sz="2000" dirty="0">
                <a:latin typeface="Calibri" pitchFamily="34" charset="0"/>
                <a:cs typeface="Calibri" pitchFamily="34" charset="0"/>
              </a:rPr>
              <a:t>1830 john </a:t>
            </a:r>
            <a:r>
              <a:rPr lang="en-IN" sz="2000" dirty="0" smtClean="0">
                <a:latin typeface="Calibri" pitchFamily="34" charset="0"/>
                <a:cs typeface="Calibri" pitchFamily="34" charset="0"/>
              </a:rPr>
              <a:t>snow who </a:t>
            </a:r>
            <a:r>
              <a:rPr lang="en-IN" sz="2000" dirty="0">
                <a:latin typeface="Calibri" pitchFamily="34" charset="0"/>
                <a:cs typeface="Calibri" pitchFamily="34" charset="0"/>
              </a:rPr>
              <a:t>methodically covered the street of London collecting statistics documenting the location of outbreak. Snow identified that contaminated water from communal pumps </a:t>
            </a:r>
            <a:r>
              <a:rPr lang="en-IN" sz="2000" dirty="0" smtClean="0">
                <a:latin typeface="Calibri" pitchFamily="34" charset="0"/>
                <a:cs typeface="Calibri" pitchFamily="34" charset="0"/>
              </a:rPr>
              <a:t>is </a:t>
            </a:r>
            <a:r>
              <a:rPr lang="en-IN" sz="2000" dirty="0">
                <a:latin typeface="Calibri" pitchFamily="34" charset="0"/>
                <a:cs typeface="Calibri" pitchFamily="34" charset="0"/>
              </a:rPr>
              <a:t>the source of </a:t>
            </a:r>
            <a:r>
              <a:rPr lang="en-IN" sz="2000" dirty="0" smtClean="0">
                <a:latin typeface="Calibri" pitchFamily="34" charset="0"/>
                <a:cs typeface="Calibri" pitchFamily="34" charset="0"/>
              </a:rPr>
              <a:t>cholera</a:t>
            </a:r>
            <a:r>
              <a:rPr lang="en-IN" sz="2000" dirty="0">
                <a:latin typeface="Calibri" pitchFamily="34" charset="0"/>
                <a:cs typeface="Calibri" pitchFamily="34" charset="0"/>
              </a:rPr>
              <a:t> </a:t>
            </a:r>
          </a:p>
          <a:p>
            <a:pPr marL="0" indent="0" algn="just">
              <a:buNone/>
            </a:pPr>
            <a:endParaRPr lang="en-IN" dirty="0">
              <a:latin typeface="Calibri" pitchFamily="34" charset="0"/>
              <a:cs typeface="Calibri" pitchFamily="34" charset="0"/>
            </a:endParaRPr>
          </a:p>
        </p:txBody>
      </p:sp>
      <p:sp>
        <p:nvSpPr>
          <p:cNvPr id="3" name="Title 2"/>
          <p:cNvSpPr>
            <a:spLocks noGrp="1"/>
          </p:cNvSpPr>
          <p:nvPr>
            <p:ph type="title"/>
          </p:nvPr>
        </p:nvSpPr>
        <p:spPr>
          <a:xfrm>
            <a:off x="688490" y="116632"/>
            <a:ext cx="7756263" cy="1296144"/>
          </a:xfrm>
        </p:spPr>
        <p:txBody>
          <a:bodyPr/>
          <a:lstStyle/>
          <a:p>
            <a:r>
              <a:rPr lang="en-IN" sz="4000" dirty="0" smtClean="0">
                <a:latin typeface="Calibri" pitchFamily="34" charset="0"/>
                <a:cs typeface="Calibri" pitchFamily="34" charset="0"/>
              </a:rPr>
              <a:t/>
            </a:r>
            <a:br>
              <a:rPr lang="en-IN" sz="4000" dirty="0" smtClean="0">
                <a:latin typeface="Calibri" pitchFamily="34" charset="0"/>
                <a:cs typeface="Calibri" pitchFamily="34" charset="0"/>
              </a:rPr>
            </a:br>
            <a:r>
              <a:rPr lang="en-IN" sz="4000" dirty="0" smtClean="0">
                <a:latin typeface="Calibri" pitchFamily="34" charset="0"/>
                <a:cs typeface="Calibri" pitchFamily="34" charset="0"/>
              </a:rPr>
              <a:t>History</a:t>
            </a:r>
            <a:r>
              <a:rPr lang="en-IN" sz="4000" dirty="0">
                <a:latin typeface="Calibri" pitchFamily="34" charset="0"/>
                <a:cs typeface="Calibri" pitchFamily="34" charset="0"/>
              </a:rPr>
              <a:t>:</a:t>
            </a:r>
            <a:br>
              <a:rPr lang="en-IN" sz="4000" dirty="0">
                <a:latin typeface="Calibri" pitchFamily="34" charset="0"/>
                <a:cs typeface="Calibri" pitchFamily="34" charset="0"/>
              </a:rPr>
            </a:br>
            <a:endParaRPr lang="en-IN" sz="4000" dirty="0">
              <a:latin typeface="Calibri" pitchFamily="34" charset="0"/>
              <a:cs typeface="Calibri" pitchFamily="34" charset="0"/>
            </a:endParaRPr>
          </a:p>
        </p:txBody>
      </p:sp>
    </p:spTree>
    <p:extLst>
      <p:ext uri="{BB962C8B-B14F-4D97-AF65-F5344CB8AC3E}">
        <p14:creationId xmlns:p14="http://schemas.microsoft.com/office/powerpoint/2010/main" val="338713107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20000"/>
          </a:bodyPr>
          <a:lstStyle/>
          <a:p>
            <a:pPr marL="0" indent="0">
              <a:buNone/>
            </a:pPr>
            <a:r>
              <a:rPr lang="en-IN" b="1" dirty="0" smtClean="0">
                <a:solidFill>
                  <a:srgbClr val="FF0000"/>
                </a:solidFill>
              </a:rPr>
              <a:t>       3.1 </a:t>
            </a:r>
            <a:r>
              <a:rPr lang="en-IN" b="1" dirty="0">
                <a:solidFill>
                  <a:srgbClr val="FF0000"/>
                </a:solidFill>
              </a:rPr>
              <a:t>The Social Determinants of Health: Monitoring, Research, </a:t>
            </a:r>
            <a:r>
              <a:rPr lang="en-IN" b="1" dirty="0" smtClean="0">
                <a:solidFill>
                  <a:srgbClr val="FF0000"/>
                </a:solidFill>
              </a:rPr>
              <a:t>     and </a:t>
            </a:r>
            <a:r>
              <a:rPr lang="en-IN" b="1" dirty="0">
                <a:solidFill>
                  <a:srgbClr val="FF0000"/>
                </a:solidFill>
              </a:rPr>
              <a:t>Training</a:t>
            </a:r>
            <a:endParaRPr lang="en-IN" dirty="0">
              <a:solidFill>
                <a:srgbClr val="FF0000"/>
              </a:solidFill>
            </a:endParaRPr>
          </a:p>
          <a:p>
            <a:r>
              <a:rPr lang="en-IN" dirty="0">
                <a:latin typeface="Calibri" pitchFamily="34" charset="0"/>
                <a:cs typeface="Calibri" pitchFamily="34" charset="0"/>
              </a:rPr>
              <a:t>Ensure that routine monitoring systems for health equity and the social determinants of health are in place, locally, nationally, and internationally.</a:t>
            </a:r>
          </a:p>
          <a:p>
            <a:pPr marL="0" indent="0">
              <a:buNone/>
            </a:pPr>
            <a:r>
              <a:rPr lang="en-IN" dirty="0">
                <a:latin typeface="Calibri" pitchFamily="34" charset="0"/>
                <a:cs typeface="Calibri" pitchFamily="34" charset="0"/>
              </a:rPr>
              <a:t> </a:t>
            </a:r>
          </a:p>
          <a:p>
            <a:r>
              <a:rPr lang="en-IN" dirty="0">
                <a:latin typeface="Calibri" pitchFamily="34" charset="0"/>
                <a:cs typeface="Calibri" pitchFamily="34" charset="0"/>
              </a:rPr>
              <a:t>Invest in generating and sharing new evidence on the ways in which social determinants </a:t>
            </a:r>
            <a:r>
              <a:rPr lang="en-IN" dirty="0" smtClean="0">
                <a:latin typeface="Calibri" pitchFamily="34" charset="0"/>
                <a:cs typeface="Calibri" pitchFamily="34" charset="0"/>
              </a:rPr>
              <a:t>influence population </a:t>
            </a:r>
            <a:r>
              <a:rPr lang="en-IN" dirty="0">
                <a:latin typeface="Calibri" pitchFamily="34" charset="0"/>
                <a:cs typeface="Calibri" pitchFamily="34" charset="0"/>
              </a:rPr>
              <a:t>health and health equity and on the effectiveness of measures to reduce health inequities through action on social determinants.</a:t>
            </a:r>
          </a:p>
          <a:p>
            <a:pPr marL="0" indent="0">
              <a:buNone/>
            </a:pPr>
            <a:r>
              <a:rPr lang="en-IN" dirty="0">
                <a:latin typeface="Calibri" pitchFamily="34" charset="0"/>
                <a:cs typeface="Calibri" pitchFamily="34" charset="0"/>
              </a:rPr>
              <a:t> </a:t>
            </a:r>
          </a:p>
          <a:p>
            <a:r>
              <a:rPr lang="en-IN" dirty="0">
                <a:latin typeface="Calibri" pitchFamily="34" charset="0"/>
                <a:cs typeface="Calibri" pitchFamily="34" charset="0"/>
              </a:rPr>
              <a:t>Provide training on the social determinants of health to policy actors, stakeholders, and practitioners and invest in raising public awareness </a:t>
            </a:r>
          </a:p>
        </p:txBody>
      </p:sp>
      <p:sp>
        <p:nvSpPr>
          <p:cNvPr id="3" name="Title 2"/>
          <p:cNvSpPr>
            <a:spLocks noGrp="1"/>
          </p:cNvSpPr>
          <p:nvPr>
            <p:ph type="title"/>
          </p:nvPr>
        </p:nvSpPr>
        <p:spPr/>
        <p:txBody>
          <a:bodyPr/>
          <a:lstStyle/>
          <a:p>
            <a:r>
              <a:rPr lang="en-IN" sz="3200" b="1" dirty="0">
                <a:latin typeface="Calibri" pitchFamily="34" charset="0"/>
                <a:cs typeface="Calibri" pitchFamily="34" charset="0"/>
              </a:rPr>
              <a:t>3.  Measure and Understand the Problem and Assess the Impact of Action</a:t>
            </a:r>
            <a:br>
              <a:rPr lang="en-IN" sz="3200" b="1" dirty="0">
                <a:latin typeface="Calibri" pitchFamily="34" charset="0"/>
                <a:cs typeface="Calibri" pitchFamily="34" charset="0"/>
              </a:rPr>
            </a:br>
            <a:endParaRPr lang="en-IN" sz="3200" b="1" dirty="0">
              <a:latin typeface="Calibri" pitchFamily="34" charset="0"/>
              <a:cs typeface="Calibri" pitchFamily="34" charset="0"/>
            </a:endParaRPr>
          </a:p>
        </p:txBody>
      </p:sp>
    </p:spTree>
    <p:extLst>
      <p:ext uri="{BB962C8B-B14F-4D97-AF65-F5344CB8AC3E}">
        <p14:creationId xmlns:p14="http://schemas.microsoft.com/office/powerpoint/2010/main" val="143501081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3600" b="1" dirty="0">
                <a:latin typeface="Calibri" pitchFamily="34" charset="0"/>
                <a:cs typeface="Calibri" pitchFamily="34" charset="0"/>
              </a:rPr>
              <a:t>Examples of </a:t>
            </a:r>
            <a:r>
              <a:rPr lang="en-IN" sz="3600" b="1" dirty="0" smtClean="0">
                <a:latin typeface="Calibri" pitchFamily="34" charset="0"/>
                <a:cs typeface="Calibri" pitchFamily="34" charset="0"/>
              </a:rPr>
              <a:t>action</a:t>
            </a:r>
            <a:r>
              <a:rPr lang="en-IN" dirty="0"/>
              <a:t/>
            </a:r>
            <a:br>
              <a:rPr lang="en-IN" dirty="0"/>
            </a:br>
            <a:endParaRPr lang="en-IN" dirty="0"/>
          </a:p>
        </p:txBody>
      </p:sp>
      <p:sp>
        <p:nvSpPr>
          <p:cNvPr id="3" name="Content Placeholder 2"/>
          <p:cNvSpPr>
            <a:spLocks noGrp="1"/>
          </p:cNvSpPr>
          <p:nvPr>
            <p:ph idx="1"/>
          </p:nvPr>
        </p:nvSpPr>
        <p:spPr>
          <a:xfrm>
            <a:off x="699247" y="1412777"/>
            <a:ext cx="7745505" cy="4713386"/>
          </a:xfrm>
        </p:spPr>
        <p:txBody>
          <a:bodyPr>
            <a:normAutofit fontScale="92500" lnSpcReduction="20000"/>
          </a:bodyPr>
          <a:lstStyle/>
          <a:p>
            <a:endParaRPr lang="en-IN" dirty="0"/>
          </a:p>
          <a:p>
            <a:endParaRPr lang="en-IN" dirty="0" smtClean="0">
              <a:solidFill>
                <a:srgbClr val="FF0000"/>
              </a:solidFill>
              <a:latin typeface="Calibri" pitchFamily="34" charset="0"/>
              <a:cs typeface="Calibri" pitchFamily="34" charset="0"/>
            </a:endParaRPr>
          </a:p>
          <a:p>
            <a:r>
              <a:rPr lang="en-IN" sz="2200" dirty="0" smtClean="0">
                <a:solidFill>
                  <a:srgbClr val="FF0000"/>
                </a:solidFill>
                <a:latin typeface="Calibri" pitchFamily="34" charset="0"/>
                <a:cs typeface="Calibri" pitchFamily="34" charset="0"/>
              </a:rPr>
              <a:t>Sweden</a:t>
            </a:r>
          </a:p>
          <a:p>
            <a:pPr marL="0" indent="0">
              <a:buNone/>
            </a:pPr>
            <a:endParaRPr lang="en-IN" sz="2200" dirty="0">
              <a:solidFill>
                <a:srgbClr val="FF0000"/>
              </a:solidFill>
              <a:latin typeface="Calibri" pitchFamily="34" charset="0"/>
              <a:cs typeface="Calibri" pitchFamily="34" charset="0"/>
            </a:endParaRPr>
          </a:p>
          <a:p>
            <a:r>
              <a:rPr lang="en-IN" sz="2200" dirty="0">
                <a:latin typeface="Calibri" pitchFamily="34" charset="0"/>
                <a:cs typeface="Calibri" pitchFamily="34" charset="0"/>
              </a:rPr>
              <a:t>–National health policy with a focus on </a:t>
            </a:r>
            <a:r>
              <a:rPr lang="en-IN" sz="2200" dirty="0">
                <a:solidFill>
                  <a:srgbClr val="FF0000"/>
                </a:solidFill>
                <a:latin typeface="Calibri" pitchFamily="34" charset="0"/>
                <a:cs typeface="Calibri" pitchFamily="34" charset="0"/>
              </a:rPr>
              <a:t>decreasing health inequity </a:t>
            </a:r>
            <a:r>
              <a:rPr lang="en-IN" sz="2200" dirty="0">
                <a:latin typeface="Calibri" pitchFamily="34" charset="0"/>
                <a:cs typeface="Calibri" pitchFamily="34" charset="0"/>
              </a:rPr>
              <a:t>based on population interventions defined with a social determinants </a:t>
            </a:r>
            <a:r>
              <a:rPr lang="en-IN" sz="2200" dirty="0" smtClean="0">
                <a:latin typeface="Calibri" pitchFamily="34" charset="0"/>
                <a:cs typeface="Calibri" pitchFamily="34" charset="0"/>
              </a:rPr>
              <a:t>approach .</a:t>
            </a:r>
            <a:endParaRPr lang="en-IN" sz="2200" dirty="0">
              <a:latin typeface="Calibri" pitchFamily="34" charset="0"/>
              <a:cs typeface="Calibri" pitchFamily="34" charset="0"/>
            </a:endParaRPr>
          </a:p>
          <a:p>
            <a:r>
              <a:rPr lang="en-IN" sz="2200" dirty="0" smtClean="0">
                <a:solidFill>
                  <a:srgbClr val="FF0000"/>
                </a:solidFill>
                <a:latin typeface="Calibri" pitchFamily="34" charset="0"/>
                <a:cs typeface="Calibri" pitchFamily="34" charset="0"/>
              </a:rPr>
              <a:t>Cuba</a:t>
            </a:r>
          </a:p>
          <a:p>
            <a:pPr marL="0" indent="0">
              <a:buNone/>
            </a:pPr>
            <a:endParaRPr lang="en-IN" sz="2200" dirty="0">
              <a:solidFill>
                <a:srgbClr val="FF0000"/>
              </a:solidFill>
              <a:latin typeface="Calibri" pitchFamily="34" charset="0"/>
              <a:cs typeface="Calibri" pitchFamily="34" charset="0"/>
            </a:endParaRPr>
          </a:p>
          <a:p>
            <a:r>
              <a:rPr lang="en-IN" sz="2200" dirty="0">
                <a:latin typeface="Calibri" pitchFamily="34" charset="0"/>
                <a:cs typeface="Calibri" pitchFamily="34" charset="0"/>
              </a:rPr>
              <a:t>–</a:t>
            </a:r>
            <a:r>
              <a:rPr lang="en-IN" sz="2200" b="1" u="sng" dirty="0" err="1">
                <a:solidFill>
                  <a:srgbClr val="FF0000"/>
                </a:solidFill>
                <a:latin typeface="Calibri" pitchFamily="34" charset="0"/>
                <a:cs typeface="Calibri" pitchFamily="34" charset="0"/>
              </a:rPr>
              <a:t>Intersectoral</a:t>
            </a:r>
            <a:r>
              <a:rPr lang="en-IN" sz="2200" b="1" u="sng" dirty="0">
                <a:solidFill>
                  <a:srgbClr val="FF0000"/>
                </a:solidFill>
                <a:latin typeface="Calibri" pitchFamily="34" charset="0"/>
                <a:cs typeface="Calibri" pitchFamily="34" charset="0"/>
              </a:rPr>
              <a:t> approach </a:t>
            </a:r>
            <a:r>
              <a:rPr lang="en-IN" sz="2200" dirty="0">
                <a:latin typeface="Calibri" pitchFamily="34" charset="0"/>
                <a:cs typeface="Calibri" pitchFamily="34" charset="0"/>
              </a:rPr>
              <a:t>to child health between health and education sectors resulting in strong interaction between health staff in polyclinics and other sectors, along with emphasis on early child development with almost all children (99.8%) attending early child services</a:t>
            </a:r>
            <a:r>
              <a:rPr lang="en-IN" sz="2200" dirty="0" smtClean="0">
                <a:latin typeface="Calibri" pitchFamily="34" charset="0"/>
                <a:cs typeface="Calibri" pitchFamily="34" charset="0"/>
              </a:rPr>
              <a:t>.</a:t>
            </a:r>
          </a:p>
          <a:p>
            <a:r>
              <a:rPr lang="en-IN" sz="2200" dirty="0" smtClean="0">
                <a:latin typeface="Calibri" pitchFamily="34" charset="0"/>
                <a:cs typeface="Calibri" pitchFamily="34" charset="0"/>
              </a:rPr>
              <a:t> Cuba </a:t>
            </a:r>
            <a:r>
              <a:rPr lang="en-IN" sz="2200" dirty="0">
                <a:latin typeface="Calibri" pitchFamily="34" charset="0"/>
                <a:cs typeface="Calibri" pitchFamily="34" charset="0"/>
              </a:rPr>
              <a:t>has very low child mortality across all groups and high educational attainment despite significant economic difficulties</a:t>
            </a:r>
          </a:p>
          <a:p>
            <a:endParaRPr lang="en-IN" sz="2200" dirty="0"/>
          </a:p>
        </p:txBody>
      </p:sp>
    </p:spTree>
    <p:extLst>
      <p:ext uri="{BB962C8B-B14F-4D97-AF65-F5344CB8AC3E}">
        <p14:creationId xmlns:p14="http://schemas.microsoft.com/office/powerpoint/2010/main" val="41011396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sz="3600" b="1" dirty="0" smtClean="0">
                <a:latin typeface="Calibri" pitchFamily="34" charset="0"/>
                <a:cs typeface="Calibri" pitchFamily="34" charset="0"/>
              </a:rPr>
              <a:t>Examples </a:t>
            </a:r>
            <a:r>
              <a:rPr lang="en-IN" sz="3600" b="1" dirty="0">
                <a:latin typeface="Calibri" pitchFamily="34" charset="0"/>
                <a:cs typeface="Calibri" pitchFamily="34" charset="0"/>
              </a:rPr>
              <a:t>action </a:t>
            </a:r>
            <a:endParaRPr lang="en-IN" dirty="0"/>
          </a:p>
        </p:txBody>
      </p:sp>
      <p:sp>
        <p:nvSpPr>
          <p:cNvPr id="3" name="Content Placeholder 2"/>
          <p:cNvSpPr>
            <a:spLocks noGrp="1"/>
          </p:cNvSpPr>
          <p:nvPr>
            <p:ph idx="1"/>
          </p:nvPr>
        </p:nvSpPr>
        <p:spPr>
          <a:xfrm>
            <a:off x="699247" y="1916833"/>
            <a:ext cx="7745505" cy="4209330"/>
          </a:xfrm>
        </p:spPr>
        <p:txBody>
          <a:bodyPr>
            <a:normAutofit fontScale="70000" lnSpcReduction="20000"/>
          </a:bodyPr>
          <a:lstStyle/>
          <a:p>
            <a:pPr marL="0" indent="0">
              <a:buNone/>
            </a:pPr>
            <a:r>
              <a:rPr lang="en-IN" dirty="0" smtClean="0">
                <a:solidFill>
                  <a:srgbClr val="FF0000"/>
                </a:solidFill>
              </a:rPr>
              <a:t>New Zealand</a:t>
            </a:r>
          </a:p>
          <a:p>
            <a:pPr marL="0" indent="0">
              <a:buNone/>
            </a:pPr>
            <a:endParaRPr lang="en-IN" dirty="0"/>
          </a:p>
          <a:p>
            <a:r>
              <a:rPr lang="en-IN" dirty="0"/>
              <a:t>–Whole-of-government </a:t>
            </a:r>
            <a:r>
              <a:rPr lang="en-IN" dirty="0">
                <a:solidFill>
                  <a:srgbClr val="FF0000"/>
                </a:solidFill>
              </a:rPr>
              <a:t>national policy to reduce inequities </a:t>
            </a:r>
            <a:r>
              <a:rPr lang="en-IN" dirty="0"/>
              <a:t>led by health sector with primary health care reform, now showing reduction in major health inequity (between health status of indigenous and non-indigenous New Zealanders)</a:t>
            </a:r>
          </a:p>
          <a:p>
            <a:pPr marL="0" indent="0">
              <a:buNone/>
            </a:pPr>
            <a:r>
              <a:rPr lang="en-IN" dirty="0" smtClean="0">
                <a:solidFill>
                  <a:srgbClr val="FF0000"/>
                </a:solidFill>
              </a:rPr>
              <a:t>Thailand</a:t>
            </a:r>
          </a:p>
          <a:p>
            <a:pPr marL="0" indent="0">
              <a:buNone/>
            </a:pPr>
            <a:r>
              <a:rPr lang="en-IN" dirty="0" smtClean="0"/>
              <a:t> </a:t>
            </a:r>
            <a:endParaRPr lang="en-IN" dirty="0"/>
          </a:p>
          <a:p>
            <a:r>
              <a:rPr lang="en-IN" dirty="0"/>
              <a:t>–Implementation of </a:t>
            </a:r>
            <a:r>
              <a:rPr lang="en-IN" dirty="0">
                <a:solidFill>
                  <a:srgbClr val="FF0000"/>
                </a:solidFill>
              </a:rPr>
              <a:t>universal health care </a:t>
            </a:r>
            <a:r>
              <a:rPr lang="en-IN" dirty="0"/>
              <a:t>coverage without fee-for-service, using a capitation </a:t>
            </a:r>
            <a:r>
              <a:rPr lang="en-IN" dirty="0" smtClean="0"/>
              <a:t>based system with a </a:t>
            </a:r>
            <a:r>
              <a:rPr lang="en-IN" dirty="0"/>
              <a:t>primary health care approach</a:t>
            </a:r>
          </a:p>
          <a:p>
            <a:pPr marL="0" indent="0">
              <a:buNone/>
            </a:pPr>
            <a:r>
              <a:rPr lang="en-IN" dirty="0" smtClean="0">
                <a:solidFill>
                  <a:srgbClr val="FF0000"/>
                </a:solidFill>
              </a:rPr>
              <a:t>Brazil</a:t>
            </a:r>
          </a:p>
          <a:p>
            <a:pPr marL="0" indent="0">
              <a:buNone/>
            </a:pPr>
            <a:endParaRPr lang="en-IN" dirty="0"/>
          </a:p>
          <a:p>
            <a:r>
              <a:rPr lang="en-IN" dirty="0"/>
              <a:t>–Implementation of </a:t>
            </a:r>
            <a:r>
              <a:rPr lang="en-IN" dirty="0">
                <a:solidFill>
                  <a:srgbClr val="FF0000"/>
                </a:solidFill>
              </a:rPr>
              <a:t>Family Health Programme </a:t>
            </a:r>
            <a:r>
              <a:rPr lang="en-IN" dirty="0" smtClean="0"/>
              <a:t> </a:t>
            </a:r>
            <a:r>
              <a:rPr lang="en-IN" dirty="0"/>
              <a:t>to improve coverage of health care using a health team approach, building in </a:t>
            </a:r>
            <a:r>
              <a:rPr lang="en-IN" dirty="0" err="1"/>
              <a:t>intersectoral</a:t>
            </a:r>
            <a:r>
              <a:rPr lang="en-IN" dirty="0"/>
              <a:t> action, which is already showing impressive improvements in infant mortality</a:t>
            </a:r>
          </a:p>
          <a:p>
            <a:endParaRPr lang="en-IN" dirty="0"/>
          </a:p>
        </p:txBody>
      </p:sp>
    </p:spTree>
    <p:extLst>
      <p:ext uri="{BB962C8B-B14F-4D97-AF65-F5344CB8AC3E}">
        <p14:creationId xmlns:p14="http://schemas.microsoft.com/office/powerpoint/2010/main" val="4112556657"/>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Indira </a:t>
            </a:r>
            <a:r>
              <a:rPr lang="en-US" dirty="0" err="1" smtClean="0"/>
              <a:t>Aawas</a:t>
            </a:r>
            <a:r>
              <a:rPr lang="en-US" dirty="0" smtClean="0"/>
              <a:t> </a:t>
            </a:r>
            <a:r>
              <a:rPr lang="en-US" dirty="0" err="1" smtClean="0"/>
              <a:t>yojna</a:t>
            </a:r>
            <a:r>
              <a:rPr lang="en-US" dirty="0" smtClean="0"/>
              <a:t> </a:t>
            </a:r>
          </a:p>
          <a:p>
            <a:r>
              <a:rPr lang="en-US" dirty="0" smtClean="0"/>
              <a:t>MNREGA</a:t>
            </a:r>
          </a:p>
          <a:p>
            <a:r>
              <a:rPr lang="en-US" dirty="0" smtClean="0"/>
              <a:t>Public distribution system</a:t>
            </a:r>
          </a:p>
          <a:p>
            <a:r>
              <a:rPr lang="en-US" dirty="0" smtClean="0"/>
              <a:t>Rajiv </a:t>
            </a:r>
            <a:r>
              <a:rPr lang="en-US" dirty="0" err="1" smtClean="0"/>
              <a:t>gandhi</a:t>
            </a:r>
            <a:r>
              <a:rPr lang="en-US" dirty="0" smtClean="0"/>
              <a:t> </a:t>
            </a:r>
            <a:r>
              <a:rPr lang="en-US" dirty="0" err="1" smtClean="0"/>
              <a:t>swasthya</a:t>
            </a:r>
            <a:r>
              <a:rPr lang="en-US" dirty="0" smtClean="0"/>
              <a:t> guarantee </a:t>
            </a:r>
            <a:r>
              <a:rPr lang="en-US" dirty="0" err="1" smtClean="0"/>
              <a:t>yojna</a:t>
            </a:r>
            <a:r>
              <a:rPr lang="en-US" dirty="0" smtClean="0"/>
              <a:t> </a:t>
            </a:r>
          </a:p>
          <a:p>
            <a:r>
              <a:rPr lang="en-US" dirty="0" smtClean="0"/>
              <a:t>ICDS</a:t>
            </a:r>
          </a:p>
          <a:p>
            <a:r>
              <a:rPr lang="en-US" dirty="0" smtClean="0"/>
              <a:t>VHNSC</a:t>
            </a:r>
          </a:p>
          <a:p>
            <a:r>
              <a:rPr lang="en-US" dirty="0" err="1" smtClean="0"/>
              <a:t>Vridha</a:t>
            </a:r>
            <a:r>
              <a:rPr lang="en-US" dirty="0" smtClean="0"/>
              <a:t> Pension </a:t>
            </a:r>
            <a:r>
              <a:rPr lang="en-US" dirty="0" err="1"/>
              <a:t>Y</a:t>
            </a:r>
            <a:r>
              <a:rPr lang="en-US" dirty="0" err="1" smtClean="0"/>
              <a:t>ojna</a:t>
            </a:r>
            <a:r>
              <a:rPr lang="en-US" dirty="0" smtClean="0"/>
              <a:t> </a:t>
            </a:r>
            <a:endParaRPr lang="en-US" dirty="0" smtClean="0"/>
          </a:p>
          <a:p>
            <a:pPr marL="0" indent="0">
              <a:buNone/>
            </a:pPr>
            <a:endParaRPr lang="en-US" dirty="0" smtClean="0"/>
          </a:p>
          <a:p>
            <a:endParaRPr lang="en-IN" dirty="0"/>
          </a:p>
        </p:txBody>
      </p:sp>
      <p:sp>
        <p:nvSpPr>
          <p:cNvPr id="3" name="Title 2"/>
          <p:cNvSpPr>
            <a:spLocks noGrp="1"/>
          </p:cNvSpPr>
          <p:nvPr>
            <p:ph type="title"/>
          </p:nvPr>
        </p:nvSpPr>
        <p:spPr/>
        <p:txBody>
          <a:bodyPr/>
          <a:lstStyle/>
          <a:p>
            <a:r>
              <a:rPr lang="en-US" dirty="0" smtClean="0"/>
              <a:t>Government of India</a:t>
            </a:r>
            <a:endParaRPr lang="en-IN" dirty="0"/>
          </a:p>
        </p:txBody>
      </p:sp>
    </p:spTree>
    <p:extLst>
      <p:ext uri="{BB962C8B-B14F-4D97-AF65-F5344CB8AC3E}">
        <p14:creationId xmlns:p14="http://schemas.microsoft.com/office/powerpoint/2010/main" val="492185421"/>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
            </a:r>
            <a:br>
              <a:rPr lang="en-IN" dirty="0"/>
            </a:br>
            <a:r>
              <a:rPr lang="en-IN" sz="3600" b="1" dirty="0">
                <a:latin typeface="Calibri" pitchFamily="34" charset="0"/>
                <a:cs typeface="Calibri" pitchFamily="34" charset="0"/>
              </a:rPr>
              <a:t>Social Determinants of Health and Primary Health Care </a:t>
            </a:r>
            <a:r>
              <a:rPr lang="en-IN" dirty="0"/>
              <a:t/>
            </a:r>
            <a:br>
              <a:rPr lang="en-IN" dirty="0"/>
            </a:br>
            <a:endParaRPr lang="en-IN" dirty="0"/>
          </a:p>
        </p:txBody>
      </p:sp>
      <p:sp>
        <p:nvSpPr>
          <p:cNvPr id="3" name="Content Placeholder 2"/>
          <p:cNvSpPr>
            <a:spLocks noGrp="1"/>
          </p:cNvSpPr>
          <p:nvPr>
            <p:ph idx="1"/>
          </p:nvPr>
        </p:nvSpPr>
        <p:spPr/>
        <p:txBody>
          <a:bodyPr>
            <a:normAutofit fontScale="92500"/>
          </a:bodyPr>
          <a:lstStyle/>
          <a:p>
            <a:pPr marL="0" indent="0">
              <a:buNone/>
            </a:pPr>
            <a:endParaRPr lang="en-IN" sz="2900" dirty="0">
              <a:latin typeface="Calibri" pitchFamily="34" charset="0"/>
              <a:cs typeface="Calibri" pitchFamily="34" charset="0"/>
            </a:endParaRPr>
          </a:p>
          <a:p>
            <a:r>
              <a:rPr lang="en-IN" sz="2200" dirty="0" smtClean="0">
                <a:latin typeface="Calibri" pitchFamily="34" charset="0"/>
                <a:cs typeface="Calibri" pitchFamily="34" charset="0"/>
              </a:rPr>
              <a:t>Advance </a:t>
            </a:r>
            <a:r>
              <a:rPr lang="en-IN" sz="2200" dirty="0">
                <a:latin typeface="Calibri" pitchFamily="34" charset="0"/>
                <a:cs typeface="Calibri" pitchFamily="34" charset="0"/>
              </a:rPr>
              <a:t>holistic view of health, with primary value of health </a:t>
            </a:r>
            <a:r>
              <a:rPr lang="en-IN" sz="2200" dirty="0" smtClean="0">
                <a:latin typeface="Calibri" pitchFamily="34" charset="0"/>
                <a:cs typeface="Calibri" pitchFamily="34" charset="0"/>
              </a:rPr>
              <a:t>equity</a:t>
            </a:r>
            <a:endParaRPr lang="en-IN" sz="2200" dirty="0">
              <a:latin typeface="Calibri" pitchFamily="34" charset="0"/>
              <a:cs typeface="Calibri" pitchFamily="34" charset="0"/>
            </a:endParaRPr>
          </a:p>
          <a:p>
            <a:r>
              <a:rPr lang="en-IN" sz="2200" dirty="0" smtClean="0">
                <a:latin typeface="Calibri" pitchFamily="34" charset="0"/>
                <a:cs typeface="Calibri" pitchFamily="34" charset="0"/>
              </a:rPr>
              <a:t>The </a:t>
            </a:r>
            <a:r>
              <a:rPr lang="en-IN" sz="2200" dirty="0">
                <a:latin typeface="Calibri" pitchFamily="34" charset="0"/>
                <a:cs typeface="Calibri" pitchFamily="34" charset="0"/>
              </a:rPr>
              <a:t>Declaration of Alma implicitly referred to the social </a:t>
            </a:r>
            <a:r>
              <a:rPr lang="en-IN" sz="2200" dirty="0" smtClean="0">
                <a:latin typeface="Calibri" pitchFamily="34" charset="0"/>
                <a:cs typeface="Calibri" pitchFamily="34" charset="0"/>
              </a:rPr>
              <a:t>determinants</a:t>
            </a:r>
            <a:endParaRPr lang="en-IN" sz="2200" dirty="0">
              <a:latin typeface="Calibri" pitchFamily="34" charset="0"/>
              <a:cs typeface="Calibri" pitchFamily="34" charset="0"/>
            </a:endParaRPr>
          </a:p>
          <a:p>
            <a:r>
              <a:rPr lang="en-IN" sz="2200" dirty="0" smtClean="0">
                <a:latin typeface="Calibri" pitchFamily="34" charset="0"/>
                <a:cs typeface="Calibri" pitchFamily="34" charset="0"/>
              </a:rPr>
              <a:t>Primary </a:t>
            </a:r>
            <a:r>
              <a:rPr lang="en-IN" sz="2200" dirty="0">
                <a:latin typeface="Calibri" pitchFamily="34" charset="0"/>
                <a:cs typeface="Calibri" pitchFamily="34" charset="0"/>
              </a:rPr>
              <a:t>health care starts with the health sector and reaches out to other sectors</a:t>
            </a:r>
          </a:p>
          <a:p>
            <a:r>
              <a:rPr lang="en-IN" sz="2200" dirty="0" smtClean="0">
                <a:latin typeface="Calibri" pitchFamily="34" charset="0"/>
                <a:cs typeface="Calibri" pitchFamily="34" charset="0"/>
              </a:rPr>
              <a:t>Social </a:t>
            </a:r>
            <a:r>
              <a:rPr lang="en-IN" sz="2200" dirty="0">
                <a:latin typeface="Calibri" pitchFamily="34" charset="0"/>
                <a:cs typeface="Calibri" pitchFamily="34" charset="0"/>
              </a:rPr>
              <a:t>determinants discourse sees health sector as one of the social </a:t>
            </a:r>
            <a:r>
              <a:rPr lang="en-IN" sz="2200" dirty="0" smtClean="0">
                <a:latin typeface="Calibri" pitchFamily="34" charset="0"/>
                <a:cs typeface="Calibri" pitchFamily="34" charset="0"/>
              </a:rPr>
              <a:t>determinants</a:t>
            </a:r>
            <a:endParaRPr lang="en-IN" sz="2200" dirty="0">
              <a:latin typeface="Calibri" pitchFamily="34" charset="0"/>
              <a:cs typeface="Calibri" pitchFamily="34" charset="0"/>
            </a:endParaRPr>
          </a:p>
          <a:p>
            <a:r>
              <a:rPr lang="en-IN" sz="2200" dirty="0">
                <a:latin typeface="Calibri" pitchFamily="34" charset="0"/>
                <a:cs typeface="Calibri" pitchFamily="34" charset="0"/>
              </a:rPr>
              <a:t>–Report of the Commission and the upcoming World Health Report thus complement each other, and the Commission's findings will inform WHO's revitalisation of primary health care</a:t>
            </a:r>
          </a:p>
          <a:p>
            <a:endParaRPr lang="en-IN" dirty="0"/>
          </a:p>
        </p:txBody>
      </p:sp>
    </p:spTree>
    <p:extLst>
      <p:ext uri="{BB962C8B-B14F-4D97-AF65-F5344CB8AC3E}">
        <p14:creationId xmlns:p14="http://schemas.microsoft.com/office/powerpoint/2010/main" val="201819405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z="4000" b="1" dirty="0" smtClean="0"/>
              <a:t/>
            </a:r>
            <a:br>
              <a:rPr lang="en-IN" sz="4000" b="1" dirty="0" smtClean="0"/>
            </a:br>
            <a:r>
              <a:rPr lang="en-IN" sz="3600" b="1" dirty="0" smtClean="0">
                <a:latin typeface="Calibri" pitchFamily="34" charset="0"/>
                <a:cs typeface="Calibri" pitchFamily="34" charset="0"/>
              </a:rPr>
              <a:t>Progress </a:t>
            </a:r>
            <a:r>
              <a:rPr lang="en-IN" sz="3600" b="1" dirty="0">
                <a:latin typeface="Calibri" pitchFamily="34" charset="0"/>
                <a:cs typeface="Calibri" pitchFamily="34" charset="0"/>
              </a:rPr>
              <a:t>can be achieved in short time </a:t>
            </a:r>
            <a:r>
              <a:rPr lang="en-IN" sz="3600" b="1" dirty="0" smtClean="0">
                <a:latin typeface="Calibri" pitchFamily="34" charset="0"/>
                <a:cs typeface="Calibri" pitchFamily="34" charset="0"/>
              </a:rPr>
              <a:t>periods </a:t>
            </a:r>
            <a:r>
              <a:rPr lang="en-IN" dirty="0"/>
              <a:t/>
            </a:r>
            <a:br>
              <a:rPr lang="en-IN" dirty="0"/>
            </a:br>
            <a:endParaRPr lang="en-IN" dirty="0"/>
          </a:p>
        </p:txBody>
      </p:sp>
      <p:pic>
        <p:nvPicPr>
          <p:cNvPr id="3074"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251520" y="1484784"/>
            <a:ext cx="8640960" cy="439248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ectangle 2"/>
          <p:cNvSpPr/>
          <p:nvPr/>
        </p:nvSpPr>
        <p:spPr>
          <a:xfrm>
            <a:off x="2267744" y="2276872"/>
            <a:ext cx="1562472" cy="3312368"/>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extLst>
      <p:ext uri="{BB962C8B-B14F-4D97-AF65-F5344CB8AC3E}">
        <p14:creationId xmlns:p14="http://schemas.microsoft.com/office/powerpoint/2010/main" val="196447954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lnSpcReduction="10000"/>
          </a:bodyPr>
          <a:lstStyle/>
          <a:p>
            <a:r>
              <a:rPr lang="en-IN" sz="2200" dirty="0">
                <a:latin typeface="Calibri" pitchFamily="34" charset="0"/>
                <a:cs typeface="Calibri" pitchFamily="34" charset="0"/>
              </a:rPr>
              <a:t>The social determinants of health:</a:t>
            </a:r>
          </a:p>
          <a:p>
            <a:r>
              <a:rPr lang="en-IN" sz="2200" dirty="0">
                <a:latin typeface="Calibri" pitchFamily="34" charset="0"/>
                <a:cs typeface="Calibri" pitchFamily="34" charset="0"/>
              </a:rPr>
              <a:t>Health behaviours</a:t>
            </a:r>
          </a:p>
          <a:p>
            <a:r>
              <a:rPr lang="en-IN" sz="2200" dirty="0">
                <a:latin typeface="Calibri" pitchFamily="34" charset="0"/>
                <a:cs typeface="Calibri" pitchFamily="34" charset="0"/>
              </a:rPr>
              <a:t>Material, economic and political determinants of health:</a:t>
            </a:r>
          </a:p>
          <a:p>
            <a:r>
              <a:rPr lang="en-IN" sz="2200" dirty="0">
                <a:latin typeface="Calibri" pitchFamily="34" charset="0"/>
                <a:cs typeface="Calibri" pitchFamily="34" charset="0"/>
              </a:rPr>
              <a:t>Life course </a:t>
            </a:r>
          </a:p>
          <a:p>
            <a:r>
              <a:rPr lang="en-IN" sz="2200" dirty="0">
                <a:latin typeface="Calibri" pitchFamily="34" charset="0"/>
                <a:cs typeface="Calibri" pitchFamily="34" charset="0"/>
              </a:rPr>
              <a:t>Social biology</a:t>
            </a:r>
          </a:p>
          <a:p>
            <a:r>
              <a:rPr lang="en-IN" sz="2200" dirty="0">
                <a:latin typeface="Calibri" pitchFamily="34" charset="0"/>
                <a:cs typeface="Calibri" pitchFamily="34" charset="0"/>
              </a:rPr>
              <a:t>Ecological prospective</a:t>
            </a:r>
          </a:p>
          <a:p>
            <a:r>
              <a:rPr lang="en-IN" sz="2200" dirty="0">
                <a:latin typeface="Calibri" pitchFamily="34" charset="0"/>
                <a:cs typeface="Calibri" pitchFamily="34" charset="0"/>
              </a:rPr>
              <a:t>General susceptibility of disease</a:t>
            </a:r>
          </a:p>
          <a:p>
            <a:r>
              <a:rPr lang="en-IN" sz="2200" dirty="0">
                <a:latin typeface="Calibri" pitchFamily="34" charset="0"/>
                <a:cs typeface="Calibri" pitchFamily="34" charset="0"/>
              </a:rPr>
              <a:t>Social support </a:t>
            </a:r>
          </a:p>
          <a:p>
            <a:r>
              <a:rPr lang="en-IN" sz="2200" dirty="0">
                <a:latin typeface="Calibri" pitchFamily="34" charset="0"/>
                <a:cs typeface="Calibri" pitchFamily="34" charset="0"/>
              </a:rPr>
              <a:t>Social disorganisation</a:t>
            </a:r>
          </a:p>
          <a:p>
            <a:r>
              <a:rPr lang="en-IN" sz="2200" dirty="0">
                <a:latin typeface="Calibri" pitchFamily="34" charset="0"/>
                <a:cs typeface="Calibri" pitchFamily="34" charset="0"/>
              </a:rPr>
              <a:t>Work stress</a:t>
            </a:r>
          </a:p>
          <a:p>
            <a:r>
              <a:rPr lang="en-IN" sz="2200" dirty="0">
                <a:latin typeface="Calibri" pitchFamily="34" charset="0"/>
                <a:cs typeface="Calibri" pitchFamily="34" charset="0"/>
              </a:rPr>
              <a:t>Depression &amp; affective disorder</a:t>
            </a:r>
          </a:p>
          <a:p>
            <a:endParaRPr lang="en-IN" dirty="0"/>
          </a:p>
        </p:txBody>
      </p:sp>
      <p:sp>
        <p:nvSpPr>
          <p:cNvPr id="3" name="Title 2"/>
          <p:cNvSpPr>
            <a:spLocks noGrp="1"/>
          </p:cNvSpPr>
          <p:nvPr>
            <p:ph type="title"/>
          </p:nvPr>
        </p:nvSpPr>
        <p:spPr/>
        <p:txBody>
          <a:bodyPr/>
          <a:lstStyle/>
          <a:p>
            <a:r>
              <a:rPr lang="en-IN" sz="3200" dirty="0" smtClean="0"/>
              <a:t/>
            </a:r>
            <a:br>
              <a:rPr lang="en-IN" sz="3200" dirty="0" smtClean="0"/>
            </a:br>
            <a:r>
              <a:rPr lang="en-IN" sz="3200" dirty="0"/>
              <a:t/>
            </a:r>
            <a:br>
              <a:rPr lang="en-IN" sz="3200" dirty="0"/>
            </a:br>
            <a:r>
              <a:rPr lang="en-IN" sz="3200" dirty="0" smtClean="0"/>
              <a:t/>
            </a:r>
            <a:br>
              <a:rPr lang="en-IN" sz="3200" dirty="0" smtClean="0"/>
            </a:br>
            <a:r>
              <a:rPr lang="en-IN" sz="3200" dirty="0" smtClean="0"/>
              <a:t>How </a:t>
            </a:r>
            <a:r>
              <a:rPr lang="en-IN" sz="3200" dirty="0"/>
              <a:t>society affect health:  area of research</a:t>
            </a:r>
            <a:r>
              <a:rPr lang="en-IN" dirty="0"/>
              <a:t/>
            </a:r>
            <a:br>
              <a:rPr lang="en-IN" dirty="0"/>
            </a:br>
            <a:r>
              <a:rPr lang="en-IN" dirty="0"/>
              <a:t> </a:t>
            </a:r>
            <a:br>
              <a:rPr lang="en-IN" dirty="0"/>
            </a:br>
            <a:endParaRPr lang="en-IN" dirty="0"/>
          </a:p>
        </p:txBody>
      </p:sp>
    </p:spTree>
    <p:extLst>
      <p:ext uri="{BB962C8B-B14F-4D97-AF65-F5344CB8AC3E}">
        <p14:creationId xmlns:p14="http://schemas.microsoft.com/office/powerpoint/2010/main" val="1791468558"/>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85000" lnSpcReduction="10000"/>
          </a:bodyPr>
          <a:lstStyle/>
          <a:p>
            <a:pPr marL="0" indent="0">
              <a:buNone/>
            </a:pPr>
            <a:endParaRPr lang="en-IN" dirty="0"/>
          </a:p>
          <a:p>
            <a:pPr lvl="0"/>
            <a:r>
              <a:rPr lang="en-IN" dirty="0" err="1">
                <a:latin typeface="Calibri" pitchFamily="34" charset="0"/>
                <a:cs typeface="Calibri" pitchFamily="34" charset="0"/>
              </a:rPr>
              <a:t>Chanola</a:t>
            </a:r>
            <a:r>
              <a:rPr lang="en-IN" dirty="0">
                <a:latin typeface="Calibri" pitchFamily="34" charset="0"/>
                <a:cs typeface="Calibri" pitchFamily="34" charset="0"/>
              </a:rPr>
              <a:t> </a:t>
            </a:r>
            <a:r>
              <a:rPr lang="en-IN" dirty="0" err="1">
                <a:latin typeface="Calibri" pitchFamily="34" charset="0"/>
                <a:cs typeface="Calibri" pitchFamily="34" charset="0"/>
              </a:rPr>
              <a:t>Tarani</a:t>
            </a:r>
            <a:r>
              <a:rPr lang="en-IN" dirty="0">
                <a:latin typeface="Calibri" pitchFamily="34" charset="0"/>
                <a:cs typeface="Calibri" pitchFamily="34" charset="0"/>
              </a:rPr>
              <a:t>, Marmot </a:t>
            </a:r>
            <a:r>
              <a:rPr lang="en-IN" dirty="0" err="1">
                <a:latin typeface="Calibri" pitchFamily="34" charset="0"/>
                <a:cs typeface="Calibri" pitchFamily="34" charset="0"/>
              </a:rPr>
              <a:t>Micheal</a:t>
            </a:r>
            <a:r>
              <a:rPr lang="en-IN" dirty="0">
                <a:latin typeface="Calibri" pitchFamily="34" charset="0"/>
                <a:cs typeface="Calibri" pitchFamily="34" charset="0"/>
              </a:rPr>
              <a:t> :social epidemiology , </a:t>
            </a:r>
            <a:r>
              <a:rPr lang="en-IN" dirty="0" err="1">
                <a:latin typeface="Calibri" pitchFamily="34" charset="0"/>
                <a:cs typeface="Calibri" pitchFamily="34" charset="0"/>
              </a:rPr>
              <a:t>Dept</a:t>
            </a:r>
            <a:r>
              <a:rPr lang="en-IN" dirty="0">
                <a:latin typeface="Calibri" pitchFamily="34" charset="0"/>
                <a:cs typeface="Calibri" pitchFamily="34" charset="0"/>
              </a:rPr>
              <a:t> of Epidemiology &amp; public health , University college London</a:t>
            </a:r>
          </a:p>
          <a:p>
            <a:pPr lvl="0"/>
            <a:r>
              <a:rPr lang="en-IN" dirty="0" err="1">
                <a:latin typeface="Calibri" pitchFamily="34" charset="0"/>
                <a:cs typeface="Calibri" pitchFamily="34" charset="0"/>
              </a:rPr>
              <a:t>Kriger</a:t>
            </a:r>
            <a:r>
              <a:rPr lang="en-IN" dirty="0">
                <a:latin typeface="Calibri" pitchFamily="34" charset="0"/>
                <a:cs typeface="Calibri" pitchFamily="34" charset="0"/>
              </a:rPr>
              <a:t> Nancy International journal of epidemiology 2001:30: 668-667</a:t>
            </a:r>
          </a:p>
          <a:p>
            <a:pPr lvl="0"/>
            <a:r>
              <a:rPr lang="en-IN" dirty="0">
                <a:latin typeface="Calibri" pitchFamily="34" charset="0"/>
                <a:cs typeface="Calibri" pitchFamily="34" charset="0"/>
              </a:rPr>
              <a:t>Commission on social determinant of health 2008: final Report World Health Organisation</a:t>
            </a:r>
          </a:p>
          <a:p>
            <a:pPr lvl="0"/>
            <a:r>
              <a:rPr lang="en-IN" dirty="0">
                <a:latin typeface="Calibri" pitchFamily="34" charset="0"/>
                <a:cs typeface="Calibri" pitchFamily="34" charset="0"/>
              </a:rPr>
              <a:t>Candace Miller , Chapter 2 , social epidemiology Jones &amp; Bartlett Publisher </a:t>
            </a:r>
          </a:p>
          <a:p>
            <a:pPr lvl="0"/>
            <a:r>
              <a:rPr lang="en-IN" dirty="0" smtClean="0">
                <a:latin typeface="Calibri" pitchFamily="34" charset="0"/>
                <a:cs typeface="Calibri" pitchFamily="34" charset="0"/>
              </a:rPr>
              <a:t>Equity, </a:t>
            </a:r>
            <a:r>
              <a:rPr lang="en-IN" dirty="0">
                <a:latin typeface="Calibri" pitchFamily="34" charset="0"/>
                <a:cs typeface="Calibri" pitchFamily="34" charset="0"/>
              </a:rPr>
              <a:t>Social Determinant &amp; Public Health Programme: World Health Organisation 2010</a:t>
            </a:r>
          </a:p>
          <a:p>
            <a:pPr lvl="0"/>
            <a:r>
              <a:rPr lang="en-IN" dirty="0">
                <a:latin typeface="Calibri" pitchFamily="34" charset="0"/>
                <a:cs typeface="Calibri" pitchFamily="34" charset="0"/>
              </a:rPr>
              <a:t>Eric Blas , Social Determinants Approach to Public Health , from concept to </a:t>
            </a:r>
            <a:r>
              <a:rPr lang="en-IN" dirty="0" smtClean="0">
                <a:latin typeface="Calibri" pitchFamily="34" charset="0"/>
                <a:cs typeface="Calibri" pitchFamily="34" charset="0"/>
              </a:rPr>
              <a:t>practice</a:t>
            </a:r>
            <a:r>
              <a:rPr lang="en-IN" dirty="0"/>
              <a:t> </a:t>
            </a:r>
          </a:p>
          <a:p>
            <a:endParaRPr lang="en-IN" dirty="0"/>
          </a:p>
        </p:txBody>
      </p:sp>
      <p:sp>
        <p:nvSpPr>
          <p:cNvPr id="3" name="Title 2"/>
          <p:cNvSpPr>
            <a:spLocks noGrp="1"/>
          </p:cNvSpPr>
          <p:nvPr>
            <p:ph type="title"/>
          </p:nvPr>
        </p:nvSpPr>
        <p:spPr/>
        <p:txBody>
          <a:bodyPr/>
          <a:lstStyle/>
          <a:p>
            <a:r>
              <a:rPr lang="en-IN" sz="4000" dirty="0" smtClean="0">
                <a:latin typeface="Calibri" pitchFamily="34" charset="0"/>
                <a:cs typeface="Calibri" pitchFamily="34" charset="0"/>
              </a:rPr>
              <a:t/>
            </a:r>
            <a:br>
              <a:rPr lang="en-IN" sz="4000" dirty="0" smtClean="0">
                <a:latin typeface="Calibri" pitchFamily="34" charset="0"/>
                <a:cs typeface="Calibri" pitchFamily="34" charset="0"/>
              </a:rPr>
            </a:br>
            <a:r>
              <a:rPr lang="en-IN" sz="4000" dirty="0" smtClean="0">
                <a:latin typeface="Calibri" pitchFamily="34" charset="0"/>
                <a:cs typeface="Calibri" pitchFamily="34" charset="0"/>
              </a:rPr>
              <a:t>References</a:t>
            </a:r>
            <a:r>
              <a:rPr lang="en-IN" sz="4000" dirty="0">
                <a:latin typeface="Calibri" pitchFamily="34" charset="0"/>
                <a:cs typeface="Calibri" pitchFamily="34" charset="0"/>
              </a:rPr>
              <a:t>:</a:t>
            </a:r>
            <a:br>
              <a:rPr lang="en-IN" sz="4000" dirty="0">
                <a:latin typeface="Calibri" pitchFamily="34" charset="0"/>
                <a:cs typeface="Calibri" pitchFamily="34" charset="0"/>
              </a:rPr>
            </a:br>
            <a:endParaRPr lang="en-IN" sz="4000" dirty="0">
              <a:latin typeface="Calibri" pitchFamily="34" charset="0"/>
              <a:cs typeface="Calibri" pitchFamily="34" charset="0"/>
            </a:endParaRPr>
          </a:p>
        </p:txBody>
      </p:sp>
    </p:spTree>
    <p:extLst>
      <p:ext uri="{BB962C8B-B14F-4D97-AF65-F5344CB8AC3E}">
        <p14:creationId xmlns:p14="http://schemas.microsoft.com/office/powerpoint/2010/main" val="177969479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r>
              <a:rPr lang="en-IN" sz="2200" dirty="0">
                <a:latin typeface="Calibri" pitchFamily="34" charset="0"/>
                <a:cs typeface="Calibri" pitchFamily="34" charset="0"/>
              </a:rPr>
              <a:t>1844 </a:t>
            </a:r>
            <a:r>
              <a:rPr lang="en-IN" sz="2200" dirty="0" err="1">
                <a:latin typeface="Calibri" pitchFamily="34" charset="0"/>
                <a:cs typeface="Calibri" pitchFamily="34" charset="0"/>
              </a:rPr>
              <a:t>Freidrich</a:t>
            </a:r>
            <a:r>
              <a:rPr lang="en-IN" sz="2200" dirty="0">
                <a:latin typeface="Calibri" pitchFamily="34" charset="0"/>
                <a:cs typeface="Calibri" pitchFamily="34" charset="0"/>
              </a:rPr>
              <a:t> E</a:t>
            </a:r>
            <a:r>
              <a:rPr lang="en-IN" sz="2200" dirty="0" smtClean="0">
                <a:latin typeface="Calibri" pitchFamily="34" charset="0"/>
                <a:cs typeface="Calibri" pitchFamily="34" charset="0"/>
              </a:rPr>
              <a:t>ngels  : the </a:t>
            </a:r>
            <a:r>
              <a:rPr lang="en-IN" sz="2200" dirty="0">
                <a:latin typeface="Calibri" pitchFamily="34" charset="0"/>
                <a:cs typeface="Calibri" pitchFamily="34" charset="0"/>
              </a:rPr>
              <a:t>horrible working condition &amp; identified the relationship between these condition &amp; disease.</a:t>
            </a:r>
          </a:p>
          <a:p>
            <a:endParaRPr lang="en-IN" sz="2200" dirty="0" smtClean="0">
              <a:latin typeface="Calibri" pitchFamily="34" charset="0"/>
              <a:cs typeface="Calibri" pitchFamily="34" charset="0"/>
            </a:endParaRPr>
          </a:p>
          <a:p>
            <a:r>
              <a:rPr lang="en-IN" sz="2200" dirty="0" smtClean="0">
                <a:latin typeface="Calibri" pitchFamily="34" charset="0"/>
                <a:cs typeface="Calibri" pitchFamily="34" charset="0"/>
              </a:rPr>
              <a:t>1860 </a:t>
            </a:r>
            <a:r>
              <a:rPr lang="en-IN" sz="2200" dirty="0">
                <a:latin typeface="Calibri" pitchFamily="34" charset="0"/>
                <a:cs typeface="Calibri" pitchFamily="34" charset="0"/>
              </a:rPr>
              <a:t>Germ theory identifies single causal agent such as </a:t>
            </a:r>
            <a:r>
              <a:rPr lang="en-IN" sz="2200" dirty="0" smtClean="0">
                <a:latin typeface="Calibri" pitchFamily="34" charset="0"/>
                <a:cs typeface="Calibri" pitchFamily="34" charset="0"/>
              </a:rPr>
              <a:t>Salmonella </a:t>
            </a:r>
            <a:r>
              <a:rPr lang="en-IN" sz="2200" dirty="0" err="1">
                <a:latin typeface="Calibri" pitchFamily="34" charset="0"/>
                <a:cs typeface="Calibri" pitchFamily="34" charset="0"/>
              </a:rPr>
              <a:t>T</a:t>
            </a:r>
            <a:r>
              <a:rPr lang="en-IN" sz="2200" dirty="0" err="1" smtClean="0">
                <a:latin typeface="Calibri" pitchFamily="34" charset="0"/>
                <a:cs typeface="Calibri" pitchFamily="34" charset="0"/>
              </a:rPr>
              <a:t>yphi</a:t>
            </a:r>
            <a:r>
              <a:rPr lang="en-IN" sz="2200" dirty="0" smtClean="0">
                <a:latin typeface="Calibri" pitchFamily="34" charset="0"/>
                <a:cs typeface="Calibri" pitchFamily="34" charset="0"/>
              </a:rPr>
              <a:t>  </a:t>
            </a:r>
            <a:r>
              <a:rPr lang="en-IN" sz="2200" dirty="0">
                <a:latin typeface="Calibri" pitchFamily="34" charset="0"/>
                <a:cs typeface="Calibri" pitchFamily="34" charset="0"/>
              </a:rPr>
              <a:t>as the cause of disease</a:t>
            </a:r>
            <a:r>
              <a:rPr lang="en-IN" sz="2200" dirty="0" smtClean="0">
                <a:latin typeface="Calibri" pitchFamily="34" charset="0"/>
                <a:cs typeface="Calibri" pitchFamily="34" charset="0"/>
              </a:rPr>
              <a:t>.</a:t>
            </a:r>
          </a:p>
          <a:p>
            <a:pPr marL="0" indent="0">
              <a:buNone/>
            </a:pPr>
            <a:endParaRPr lang="en-IN" sz="2200" dirty="0">
              <a:latin typeface="Calibri" pitchFamily="34" charset="0"/>
              <a:cs typeface="Calibri" pitchFamily="34" charset="0"/>
            </a:endParaRPr>
          </a:p>
          <a:p>
            <a:r>
              <a:rPr lang="en-IN" sz="2200" dirty="0">
                <a:latin typeface="Calibri" pitchFamily="34" charset="0"/>
                <a:cs typeface="Calibri" pitchFamily="34" charset="0"/>
              </a:rPr>
              <a:t>By the 1950 -60 </a:t>
            </a:r>
            <a:r>
              <a:rPr lang="en-IN" sz="2200" dirty="0" smtClean="0">
                <a:latin typeface="Calibri" pitchFamily="34" charset="0"/>
                <a:cs typeface="Calibri" pitchFamily="34" charset="0"/>
              </a:rPr>
              <a:t>: clinician </a:t>
            </a:r>
            <a:r>
              <a:rPr lang="en-IN" sz="2200" dirty="0">
                <a:latin typeface="Calibri" pitchFamily="34" charset="0"/>
                <a:cs typeface="Calibri" pitchFamily="34" charset="0"/>
              </a:rPr>
              <a:t>&amp; epidemiologist monitoring these condition to understand the chronic disease  caused by combination of biological social  behaviour patterns.</a:t>
            </a:r>
          </a:p>
          <a:p>
            <a:endParaRPr lang="en-IN" dirty="0"/>
          </a:p>
        </p:txBody>
      </p:sp>
      <p:sp>
        <p:nvSpPr>
          <p:cNvPr id="3" name="Title 2"/>
          <p:cNvSpPr>
            <a:spLocks noGrp="1"/>
          </p:cNvSpPr>
          <p:nvPr>
            <p:ph type="title"/>
          </p:nvPr>
        </p:nvSpPr>
        <p:spPr/>
        <p:txBody>
          <a:bodyPr/>
          <a:lstStyle/>
          <a:p>
            <a:r>
              <a:rPr lang="en-US" sz="3600" dirty="0" smtClean="0">
                <a:latin typeface="Calibri" pitchFamily="34" charset="0"/>
                <a:cs typeface="Calibri" pitchFamily="34" charset="0"/>
              </a:rPr>
              <a:t> </a:t>
            </a:r>
            <a:r>
              <a:rPr lang="en-US" sz="4000" dirty="0" smtClean="0">
                <a:latin typeface="Calibri" pitchFamily="34" charset="0"/>
                <a:cs typeface="Calibri" pitchFamily="34" charset="0"/>
              </a:rPr>
              <a:t>History </a:t>
            </a:r>
            <a:r>
              <a:rPr lang="en-US" sz="4000" dirty="0" err="1" smtClean="0">
                <a:latin typeface="Calibri" pitchFamily="34" charset="0"/>
                <a:cs typeface="Calibri" pitchFamily="34" charset="0"/>
              </a:rPr>
              <a:t>cond</a:t>
            </a:r>
            <a:r>
              <a:rPr lang="en-US" sz="4000" dirty="0" smtClean="0">
                <a:latin typeface="Calibri" pitchFamily="34" charset="0"/>
                <a:cs typeface="Calibri" pitchFamily="34" charset="0"/>
              </a:rPr>
              <a:t>….</a:t>
            </a:r>
            <a:endParaRPr lang="en-IN" sz="4000" dirty="0">
              <a:latin typeface="Calibri" pitchFamily="34" charset="0"/>
              <a:cs typeface="Calibri" pitchFamily="34" charset="0"/>
            </a:endParaRPr>
          </a:p>
        </p:txBody>
      </p:sp>
    </p:spTree>
    <p:extLst>
      <p:ext uri="{BB962C8B-B14F-4D97-AF65-F5344CB8AC3E}">
        <p14:creationId xmlns:p14="http://schemas.microsoft.com/office/powerpoint/2010/main" val="24415204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IN" dirty="0">
                <a:latin typeface="Calibri" pitchFamily="34" charset="0"/>
                <a:cs typeface="Calibri" pitchFamily="34" charset="0"/>
              </a:rPr>
              <a:t> </a:t>
            </a:r>
            <a:r>
              <a:rPr lang="en-IN" sz="2000" dirty="0" smtClean="0">
                <a:latin typeface="Calibri" pitchFamily="34" charset="0"/>
                <a:cs typeface="Calibri" pitchFamily="34" charset="0"/>
              </a:rPr>
              <a:t>1960</a:t>
            </a:r>
            <a:r>
              <a:rPr lang="en-IN" dirty="0" smtClean="0">
                <a:latin typeface="Calibri" pitchFamily="34" charset="0"/>
                <a:cs typeface="Calibri" pitchFamily="34" charset="0"/>
              </a:rPr>
              <a:t>-</a:t>
            </a:r>
            <a:r>
              <a:rPr lang="en-IN" sz="2000" dirty="0" smtClean="0">
                <a:latin typeface="Calibri" pitchFamily="34" charset="0"/>
                <a:cs typeface="Calibri" pitchFamily="34" charset="0"/>
              </a:rPr>
              <a:t> </a:t>
            </a:r>
            <a:r>
              <a:rPr lang="en-IN" sz="2000" dirty="0">
                <a:latin typeface="Calibri" pitchFamily="34" charset="0"/>
                <a:cs typeface="Calibri" pitchFamily="34" charset="0"/>
              </a:rPr>
              <a:t>the health impact of </a:t>
            </a:r>
            <a:r>
              <a:rPr lang="en-IN" sz="2000" dirty="0">
                <a:solidFill>
                  <a:srgbClr val="FF0000"/>
                </a:solidFill>
                <a:latin typeface="Calibri" pitchFamily="34" charset="0"/>
                <a:cs typeface="Calibri" pitchFamily="34" charset="0"/>
              </a:rPr>
              <a:t>social condition &amp; social </a:t>
            </a:r>
            <a:r>
              <a:rPr lang="en-IN" sz="2000" dirty="0" smtClean="0">
                <a:solidFill>
                  <a:srgbClr val="FF0000"/>
                </a:solidFill>
                <a:latin typeface="Calibri" pitchFamily="34" charset="0"/>
                <a:cs typeface="Calibri" pitchFamily="34" charset="0"/>
              </a:rPr>
              <a:t>class  </a:t>
            </a:r>
            <a:r>
              <a:rPr lang="en-IN" sz="2000" dirty="0">
                <a:latin typeface="Calibri" pitchFamily="34" charset="0"/>
                <a:cs typeface="Calibri" pitchFamily="34" charset="0"/>
              </a:rPr>
              <a:t>as the key determinants of morbidity &amp; mortality .</a:t>
            </a:r>
            <a:endParaRPr lang="en-IN" sz="2000" dirty="0" smtClean="0">
              <a:latin typeface="Calibri" pitchFamily="34" charset="0"/>
              <a:cs typeface="Calibri" pitchFamily="34" charset="0"/>
            </a:endParaRPr>
          </a:p>
          <a:p>
            <a:pPr marL="0" indent="0">
              <a:buNone/>
            </a:pPr>
            <a:endParaRPr lang="en-IN" sz="2000" dirty="0" smtClean="0">
              <a:latin typeface="Calibri" pitchFamily="34" charset="0"/>
              <a:cs typeface="Calibri" pitchFamily="34" charset="0"/>
            </a:endParaRPr>
          </a:p>
          <a:p>
            <a:pPr marL="0" indent="0">
              <a:buNone/>
            </a:pPr>
            <a:endParaRPr lang="en-IN" sz="2000" dirty="0">
              <a:latin typeface="Calibri" pitchFamily="34" charset="0"/>
              <a:cs typeface="Calibri" pitchFamily="34" charset="0"/>
            </a:endParaRPr>
          </a:p>
          <a:p>
            <a:r>
              <a:rPr lang="en-IN" sz="2000" dirty="0">
                <a:latin typeface="Calibri" pitchFamily="34" charset="0"/>
                <a:cs typeface="Calibri" pitchFamily="34" charset="0"/>
              </a:rPr>
              <a:t>By the end of 20</a:t>
            </a:r>
            <a:r>
              <a:rPr lang="en-IN" sz="2000" baseline="30000" dirty="0">
                <a:latin typeface="Calibri" pitchFamily="34" charset="0"/>
                <a:cs typeface="Calibri" pitchFamily="34" charset="0"/>
              </a:rPr>
              <a:t>th</a:t>
            </a:r>
            <a:r>
              <a:rPr lang="en-IN" sz="2000" dirty="0">
                <a:latin typeface="Calibri" pitchFamily="34" charset="0"/>
                <a:cs typeface="Calibri" pitchFamily="34" charset="0"/>
              </a:rPr>
              <a:t> century the concept of social causation of disease gained traction </a:t>
            </a:r>
          </a:p>
          <a:p>
            <a:pPr marL="0" indent="0">
              <a:buNone/>
            </a:pPr>
            <a:endParaRPr lang="en-IN" dirty="0">
              <a:latin typeface="Calibri" pitchFamily="34" charset="0"/>
              <a:cs typeface="Calibri" pitchFamily="34" charset="0"/>
            </a:endParaRPr>
          </a:p>
        </p:txBody>
      </p:sp>
      <p:sp>
        <p:nvSpPr>
          <p:cNvPr id="3" name="Title 2"/>
          <p:cNvSpPr>
            <a:spLocks noGrp="1"/>
          </p:cNvSpPr>
          <p:nvPr>
            <p:ph type="title"/>
          </p:nvPr>
        </p:nvSpPr>
        <p:spPr/>
        <p:txBody>
          <a:bodyPr/>
          <a:lstStyle/>
          <a:p>
            <a:endParaRPr lang="en-IN"/>
          </a:p>
        </p:txBody>
      </p:sp>
    </p:spTree>
    <p:extLst>
      <p:ext uri="{BB962C8B-B14F-4D97-AF65-F5344CB8AC3E}">
        <p14:creationId xmlns:p14="http://schemas.microsoft.com/office/powerpoint/2010/main" val="320085266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2800" dirty="0" smtClean="0"/>
              <a:t>DIFFERENCE  BETWEEN  MODERN &amp; SOCIAL EPIDEMIOLOGY</a:t>
            </a:r>
            <a:endParaRPr lang="en-IN" sz="2800" dirty="0"/>
          </a:p>
        </p:txBody>
      </p:sp>
      <p:sp>
        <p:nvSpPr>
          <p:cNvPr id="5" name="Content Placeholder 4"/>
          <p:cNvSpPr>
            <a:spLocks noGrp="1"/>
          </p:cNvSpPr>
          <p:nvPr>
            <p:ph sz="quarter" idx="13"/>
          </p:nvPr>
        </p:nvSpPr>
        <p:spPr/>
        <p:txBody>
          <a:bodyPr>
            <a:normAutofit/>
          </a:bodyPr>
          <a:lstStyle/>
          <a:p>
            <a:r>
              <a:rPr lang="en-US" sz="2000" dirty="0" smtClean="0">
                <a:latin typeface="Calibri" pitchFamily="34" charset="0"/>
                <a:cs typeface="Calibri" pitchFamily="34" charset="0"/>
              </a:rPr>
              <a:t>MODERN EPIDEMIOLOGY</a:t>
            </a:r>
          </a:p>
          <a:p>
            <a:pPr marL="0" indent="0">
              <a:buNone/>
            </a:pPr>
            <a:r>
              <a:rPr lang="en-US" sz="2000" dirty="0" smtClean="0">
                <a:latin typeface="Calibri" pitchFamily="34" charset="0"/>
                <a:cs typeface="Calibri" pitchFamily="34" charset="0"/>
              </a:rPr>
              <a:t> </a:t>
            </a:r>
          </a:p>
          <a:p>
            <a:r>
              <a:rPr lang="en-US" sz="2000" dirty="0" smtClean="0">
                <a:latin typeface="Calibri" pitchFamily="34" charset="0"/>
                <a:cs typeface="Calibri" pitchFamily="34" charset="0"/>
              </a:rPr>
              <a:t>Biological paradigm</a:t>
            </a:r>
          </a:p>
          <a:p>
            <a:pPr marL="0" indent="0">
              <a:buNone/>
            </a:pPr>
            <a:endParaRPr lang="en-US" sz="2000" dirty="0" smtClean="0">
              <a:latin typeface="Calibri" pitchFamily="34" charset="0"/>
              <a:cs typeface="Calibri" pitchFamily="34" charset="0"/>
            </a:endParaRPr>
          </a:p>
          <a:p>
            <a:r>
              <a:rPr lang="en-US" sz="2000" dirty="0" smtClean="0">
                <a:latin typeface="Calibri" pitchFamily="34" charset="0"/>
                <a:cs typeface="Calibri" pitchFamily="34" charset="0"/>
              </a:rPr>
              <a:t>All diseases are biological phenomena can be described in fully biological paradigm.</a:t>
            </a:r>
          </a:p>
          <a:p>
            <a:pPr marL="0" indent="0">
              <a:buNone/>
            </a:pPr>
            <a:endParaRPr lang="en-US" sz="2000" dirty="0" smtClean="0">
              <a:latin typeface="Calibri" pitchFamily="34" charset="0"/>
              <a:cs typeface="Calibri" pitchFamily="34" charset="0"/>
            </a:endParaRPr>
          </a:p>
          <a:p>
            <a:r>
              <a:rPr lang="en-US" sz="2000" dirty="0" smtClean="0">
                <a:latin typeface="Calibri" pitchFamily="34" charset="0"/>
                <a:cs typeface="Calibri" pitchFamily="34" charset="0"/>
              </a:rPr>
              <a:t>Disease is reflection of individual risk factor </a:t>
            </a:r>
          </a:p>
        </p:txBody>
      </p:sp>
      <p:sp>
        <p:nvSpPr>
          <p:cNvPr id="6" name="Content Placeholder 5"/>
          <p:cNvSpPr>
            <a:spLocks noGrp="1"/>
          </p:cNvSpPr>
          <p:nvPr>
            <p:ph sz="quarter" idx="14"/>
          </p:nvPr>
        </p:nvSpPr>
        <p:spPr/>
        <p:txBody>
          <a:bodyPr>
            <a:noAutofit/>
          </a:bodyPr>
          <a:lstStyle/>
          <a:p>
            <a:r>
              <a:rPr lang="en-US" sz="2000" dirty="0" smtClean="0">
                <a:latin typeface="Calibri" pitchFamily="34" charset="0"/>
                <a:cs typeface="Calibri" pitchFamily="34" charset="0"/>
              </a:rPr>
              <a:t>SOCIAL EPIDEMIOLOGY</a:t>
            </a:r>
          </a:p>
          <a:p>
            <a:r>
              <a:rPr lang="en-US" sz="2000" dirty="0" smtClean="0">
                <a:latin typeface="Calibri" pitchFamily="34" charset="0"/>
                <a:cs typeface="Calibri" pitchFamily="34" charset="0"/>
              </a:rPr>
              <a:t>Bio </a:t>
            </a:r>
            <a:r>
              <a:rPr lang="en-US" sz="2000" dirty="0">
                <a:latin typeface="Calibri" pitchFamily="34" charset="0"/>
                <a:cs typeface="Calibri" pitchFamily="34" charset="0"/>
              </a:rPr>
              <a:t>psychosocial </a:t>
            </a:r>
            <a:r>
              <a:rPr lang="en-US" sz="2000" dirty="0" smtClean="0">
                <a:latin typeface="Calibri" pitchFamily="34" charset="0"/>
                <a:cs typeface="Calibri" pitchFamily="34" charset="0"/>
              </a:rPr>
              <a:t>paradigm</a:t>
            </a:r>
          </a:p>
          <a:p>
            <a:pPr marL="0" indent="0">
              <a:buNone/>
            </a:pPr>
            <a:endParaRPr lang="en-US" sz="2000" dirty="0" smtClean="0">
              <a:latin typeface="Calibri" pitchFamily="34" charset="0"/>
              <a:cs typeface="Calibri" pitchFamily="34" charset="0"/>
            </a:endParaRPr>
          </a:p>
          <a:p>
            <a:r>
              <a:rPr lang="en-US" sz="2000" dirty="0" smtClean="0">
                <a:latin typeface="Calibri" pitchFamily="34" charset="0"/>
                <a:cs typeface="Calibri" pitchFamily="34" charset="0"/>
              </a:rPr>
              <a:t>Biology </a:t>
            </a:r>
            <a:r>
              <a:rPr lang="en-US" sz="2000" dirty="0">
                <a:latin typeface="Calibri" pitchFamily="34" charset="0"/>
                <a:cs typeface="Calibri" pitchFamily="34" charset="0"/>
              </a:rPr>
              <a:t>of organism is determined in multilevel interactive environment </a:t>
            </a:r>
            <a:endParaRPr lang="en-US" sz="2000" dirty="0" smtClean="0">
              <a:latin typeface="Calibri" pitchFamily="34" charset="0"/>
              <a:cs typeface="Calibri" pitchFamily="34" charset="0"/>
            </a:endParaRPr>
          </a:p>
          <a:p>
            <a:pPr marL="0" indent="0">
              <a:buNone/>
            </a:pPr>
            <a:endParaRPr lang="en-US" sz="2000" dirty="0">
              <a:latin typeface="Calibri" pitchFamily="34" charset="0"/>
              <a:cs typeface="Calibri" pitchFamily="34" charset="0"/>
            </a:endParaRPr>
          </a:p>
          <a:p>
            <a:r>
              <a:rPr lang="en-US" sz="2000" dirty="0" smtClean="0">
                <a:latin typeface="Calibri" pitchFamily="34" charset="0"/>
                <a:cs typeface="Calibri" pitchFamily="34" charset="0"/>
              </a:rPr>
              <a:t>Disease </a:t>
            </a:r>
            <a:r>
              <a:rPr lang="en-US" sz="2000" dirty="0">
                <a:latin typeface="Calibri" pitchFamily="34" charset="0"/>
                <a:cs typeface="Calibri" pitchFamily="34" charset="0"/>
              </a:rPr>
              <a:t>are assumed to be product of mutual interaction  among social </a:t>
            </a:r>
            <a:r>
              <a:rPr lang="en-US" sz="2000" dirty="0" err="1" smtClean="0">
                <a:latin typeface="Calibri" pitchFamily="34" charset="0"/>
                <a:cs typeface="Calibri" pitchFamily="34" charset="0"/>
              </a:rPr>
              <a:t>factor,individual</a:t>
            </a:r>
            <a:r>
              <a:rPr lang="en-US" sz="2000" dirty="0" smtClean="0">
                <a:latin typeface="Calibri" pitchFamily="34" charset="0"/>
                <a:cs typeface="Calibri" pitchFamily="34" charset="0"/>
              </a:rPr>
              <a:t> </a:t>
            </a:r>
            <a:r>
              <a:rPr lang="en-US" sz="2000" dirty="0">
                <a:latin typeface="Calibri" pitchFamily="34" charset="0"/>
                <a:cs typeface="Calibri" pitchFamily="34" charset="0"/>
              </a:rPr>
              <a:t>factor &amp; biological factor </a:t>
            </a:r>
            <a:endParaRPr lang="en-IN" sz="2000" dirty="0">
              <a:latin typeface="Calibri" pitchFamily="34" charset="0"/>
              <a:cs typeface="Calibri" pitchFamily="34" charset="0"/>
            </a:endParaRPr>
          </a:p>
        </p:txBody>
      </p:sp>
    </p:spTree>
    <p:extLst>
      <p:ext uri="{BB962C8B-B14F-4D97-AF65-F5344CB8AC3E}">
        <p14:creationId xmlns:p14="http://schemas.microsoft.com/office/powerpoint/2010/main" val="134236837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marL="0" indent="0" algn="just">
              <a:buNone/>
            </a:pPr>
            <a:endParaRPr lang="en-IN" sz="2000" b="1" dirty="0">
              <a:solidFill>
                <a:srgbClr val="FF0000"/>
              </a:solidFill>
              <a:latin typeface="Calibri" pitchFamily="34" charset="0"/>
              <a:cs typeface="Calibri" pitchFamily="34" charset="0"/>
            </a:endParaRPr>
          </a:p>
          <a:p>
            <a:pPr marL="0" indent="0" algn="just">
              <a:buNone/>
            </a:pPr>
            <a:r>
              <a:rPr lang="en-IN" sz="2000" dirty="0" smtClean="0">
                <a:latin typeface="Calibri" pitchFamily="34" charset="0"/>
                <a:cs typeface="Calibri" pitchFamily="34" charset="0"/>
              </a:rPr>
              <a:t>is </a:t>
            </a:r>
            <a:r>
              <a:rPr lang="en-IN" sz="2000" dirty="0">
                <a:latin typeface="Calibri" pitchFamily="34" charset="0"/>
                <a:cs typeface="Calibri" pitchFamily="34" charset="0"/>
              </a:rPr>
              <a:t>to </a:t>
            </a:r>
            <a:r>
              <a:rPr lang="en-IN" sz="2000" dirty="0">
                <a:solidFill>
                  <a:srgbClr val="FF0000"/>
                </a:solidFill>
                <a:latin typeface="Calibri" pitchFamily="34" charset="0"/>
                <a:cs typeface="Calibri" pitchFamily="34" charset="0"/>
              </a:rPr>
              <a:t>conceptualize,</a:t>
            </a:r>
            <a:r>
              <a:rPr lang="en-IN" sz="2000" dirty="0">
                <a:latin typeface="Calibri" pitchFamily="34" charset="0"/>
                <a:cs typeface="Calibri" pitchFamily="34" charset="0"/>
              </a:rPr>
              <a:t> </a:t>
            </a:r>
            <a:r>
              <a:rPr lang="en-IN" sz="2000" dirty="0">
                <a:solidFill>
                  <a:srgbClr val="FF0000"/>
                </a:solidFill>
                <a:latin typeface="Calibri" pitchFamily="34" charset="0"/>
                <a:cs typeface="Calibri" pitchFamily="34" charset="0"/>
              </a:rPr>
              <a:t>operationalize</a:t>
            </a:r>
            <a:r>
              <a:rPr lang="en-IN" sz="2000" dirty="0">
                <a:latin typeface="Calibri" pitchFamily="34" charset="0"/>
                <a:cs typeface="Calibri" pitchFamily="34" charset="0"/>
              </a:rPr>
              <a:t> and test the </a:t>
            </a:r>
            <a:r>
              <a:rPr lang="en-IN" sz="2000" dirty="0">
                <a:solidFill>
                  <a:srgbClr val="FF0000"/>
                </a:solidFill>
                <a:latin typeface="Calibri" pitchFamily="34" charset="0"/>
                <a:cs typeface="Calibri" pitchFamily="34" charset="0"/>
              </a:rPr>
              <a:t>associations</a:t>
            </a:r>
            <a:r>
              <a:rPr lang="en-IN" sz="2000" dirty="0">
                <a:latin typeface="Calibri" pitchFamily="34" charset="0"/>
                <a:cs typeface="Calibri" pitchFamily="34" charset="0"/>
              </a:rPr>
              <a:t> between </a:t>
            </a:r>
            <a:r>
              <a:rPr lang="en-IN" sz="2000" dirty="0" smtClean="0">
                <a:latin typeface="Calibri" pitchFamily="34" charset="0"/>
                <a:cs typeface="Calibri" pitchFamily="34" charset="0"/>
              </a:rPr>
              <a:t>    aspects </a:t>
            </a:r>
            <a:r>
              <a:rPr lang="en-IN" sz="2000" dirty="0">
                <a:latin typeface="Calibri" pitchFamily="34" charset="0"/>
                <a:cs typeface="Calibri" pitchFamily="34" charset="0"/>
              </a:rPr>
              <a:t>of the social environment (families, workplaces, residential neighbourhoods, the political economy) and </a:t>
            </a:r>
            <a:r>
              <a:rPr lang="en-IN" sz="2000" dirty="0" smtClean="0">
                <a:latin typeface="Calibri" pitchFamily="34" charset="0"/>
                <a:cs typeface="Calibri" pitchFamily="34" charset="0"/>
              </a:rPr>
              <a:t>population health </a:t>
            </a:r>
          </a:p>
          <a:p>
            <a:pPr marL="0" indent="0" algn="just">
              <a:buNone/>
            </a:pPr>
            <a:endParaRPr lang="en-IN" sz="2000" dirty="0" smtClean="0">
              <a:latin typeface="Calibri" pitchFamily="34" charset="0"/>
              <a:cs typeface="Calibri" pitchFamily="34" charset="0"/>
            </a:endParaRPr>
          </a:p>
          <a:p>
            <a:r>
              <a:rPr lang="en-IN" sz="2000" dirty="0">
                <a:latin typeface="Calibri" pitchFamily="34" charset="0"/>
                <a:cs typeface="Calibri" pitchFamily="34" charset="0"/>
              </a:rPr>
              <a:t>The range of problems studied by social </a:t>
            </a:r>
            <a:r>
              <a:rPr lang="en-IN" sz="2000" dirty="0" smtClean="0">
                <a:latin typeface="Calibri" pitchFamily="34" charset="0"/>
                <a:cs typeface="Calibri" pitchFamily="34" charset="0"/>
              </a:rPr>
              <a:t>epidemiologist :  whether </a:t>
            </a:r>
            <a:r>
              <a:rPr lang="en-IN" sz="2000" dirty="0">
                <a:latin typeface="Calibri" pitchFamily="34" charset="0"/>
                <a:cs typeface="Calibri" pitchFamily="34" charset="0"/>
              </a:rPr>
              <a:t>neighbourhood contexts </a:t>
            </a:r>
            <a:r>
              <a:rPr lang="en-IN" sz="2000" dirty="0" smtClean="0">
                <a:latin typeface="Calibri" pitchFamily="34" charset="0"/>
                <a:cs typeface="Calibri" pitchFamily="34" charset="0"/>
              </a:rPr>
              <a:t>, </a:t>
            </a:r>
            <a:r>
              <a:rPr lang="en-IN" sz="2000" dirty="0">
                <a:latin typeface="Calibri" pitchFamily="34" charset="0"/>
                <a:cs typeface="Calibri" pitchFamily="34" charset="0"/>
              </a:rPr>
              <a:t>or workplace organization, or income inequality and social </a:t>
            </a:r>
            <a:r>
              <a:rPr lang="en-IN" sz="2000" dirty="0" smtClean="0">
                <a:latin typeface="Calibri" pitchFamily="34" charset="0"/>
                <a:cs typeface="Calibri" pitchFamily="34" charset="0"/>
              </a:rPr>
              <a:t>cohesion affect the health</a:t>
            </a:r>
            <a:endParaRPr lang="en-IN" sz="2000" dirty="0">
              <a:latin typeface="Calibri" pitchFamily="34" charset="0"/>
              <a:cs typeface="Calibri" pitchFamily="34" charset="0"/>
            </a:endParaRPr>
          </a:p>
          <a:p>
            <a:endParaRPr lang="en-IN" sz="2000" dirty="0"/>
          </a:p>
        </p:txBody>
      </p:sp>
      <p:sp>
        <p:nvSpPr>
          <p:cNvPr id="3" name="Title 2"/>
          <p:cNvSpPr>
            <a:spLocks noGrp="1"/>
          </p:cNvSpPr>
          <p:nvPr>
            <p:ph type="title"/>
          </p:nvPr>
        </p:nvSpPr>
        <p:spPr/>
        <p:txBody>
          <a:bodyPr/>
          <a:lstStyle/>
          <a:p>
            <a:r>
              <a:rPr lang="en-US" sz="3600" dirty="0">
                <a:latin typeface="Calibri" pitchFamily="34" charset="0"/>
                <a:cs typeface="Calibri" pitchFamily="34" charset="0"/>
              </a:rPr>
              <a:t>G</a:t>
            </a:r>
            <a:r>
              <a:rPr lang="en-US" sz="3600" dirty="0" smtClean="0">
                <a:latin typeface="Calibri" pitchFamily="34" charset="0"/>
                <a:cs typeface="Calibri" pitchFamily="34" charset="0"/>
              </a:rPr>
              <a:t>oals of Social epidemiology</a:t>
            </a:r>
            <a:endParaRPr lang="en-IN" sz="3600" dirty="0">
              <a:latin typeface="Calibri" pitchFamily="34" charset="0"/>
              <a:cs typeface="Calibri" pitchFamily="34" charset="0"/>
            </a:endParaRPr>
          </a:p>
        </p:txBody>
      </p:sp>
    </p:spTree>
    <p:extLst>
      <p:ext uri="{BB962C8B-B14F-4D97-AF65-F5344CB8AC3E}">
        <p14:creationId xmlns:p14="http://schemas.microsoft.com/office/powerpoint/2010/main" val="199775593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
            </a:r>
            <a:br>
              <a:rPr lang="en-IN" dirty="0"/>
            </a:br>
            <a:r>
              <a:rPr lang="en-IN" sz="3100" b="1" dirty="0">
                <a:latin typeface="Calibri" pitchFamily="34" charset="0"/>
                <a:cs typeface="Calibri" pitchFamily="34" charset="0"/>
              </a:rPr>
              <a:t>What are the social determinants of health?</a:t>
            </a:r>
            <a:r>
              <a:rPr lang="en-IN" sz="3100" dirty="0">
                <a:latin typeface="Calibri" pitchFamily="34" charset="0"/>
                <a:cs typeface="Calibri" pitchFamily="34" charset="0"/>
              </a:rPr>
              <a:t/>
            </a:r>
            <a:br>
              <a:rPr lang="en-IN" sz="3100" dirty="0">
                <a:latin typeface="Calibri" pitchFamily="34" charset="0"/>
                <a:cs typeface="Calibri" pitchFamily="34" charset="0"/>
              </a:rPr>
            </a:br>
            <a:endParaRPr lang="en-IN" sz="3100" dirty="0">
              <a:latin typeface="Calibri" pitchFamily="34" charset="0"/>
              <a:cs typeface="Calibri" pitchFamily="34" charset="0"/>
            </a:endParaRPr>
          </a:p>
        </p:txBody>
      </p:sp>
      <p:sp>
        <p:nvSpPr>
          <p:cNvPr id="3" name="Content Placeholder 2"/>
          <p:cNvSpPr>
            <a:spLocks noGrp="1"/>
          </p:cNvSpPr>
          <p:nvPr>
            <p:ph idx="1"/>
          </p:nvPr>
        </p:nvSpPr>
        <p:spPr/>
        <p:txBody>
          <a:bodyPr>
            <a:normAutofit fontScale="85000" lnSpcReduction="10000"/>
          </a:bodyPr>
          <a:lstStyle/>
          <a:p>
            <a:pPr marL="0" indent="0">
              <a:buNone/>
            </a:pPr>
            <a:endParaRPr lang="en-IN" dirty="0"/>
          </a:p>
          <a:p>
            <a:pPr algn="just"/>
            <a:r>
              <a:rPr lang="en-IN" dirty="0">
                <a:latin typeface="Calibri" pitchFamily="34" charset="0"/>
                <a:cs typeface="Calibri" pitchFamily="34" charset="0"/>
              </a:rPr>
              <a:t>"The poor health of the poor, the social gradient in health within countries, and the </a:t>
            </a:r>
            <a:r>
              <a:rPr lang="en-IN" dirty="0" smtClean="0">
                <a:latin typeface="Calibri" pitchFamily="34" charset="0"/>
                <a:cs typeface="Calibri" pitchFamily="34" charset="0"/>
              </a:rPr>
              <a:t> </a:t>
            </a:r>
            <a:r>
              <a:rPr lang="en-IN" dirty="0">
                <a:solidFill>
                  <a:srgbClr val="FF0000"/>
                </a:solidFill>
                <a:latin typeface="Calibri" pitchFamily="34" charset="0"/>
                <a:cs typeface="Calibri" pitchFamily="34" charset="0"/>
              </a:rPr>
              <a:t>health inequities </a:t>
            </a:r>
            <a:r>
              <a:rPr lang="en-IN" dirty="0">
                <a:latin typeface="Calibri" pitchFamily="34" charset="0"/>
                <a:cs typeface="Calibri" pitchFamily="34" charset="0"/>
              </a:rPr>
              <a:t>between countries are caused by the </a:t>
            </a:r>
            <a:r>
              <a:rPr lang="en-IN" dirty="0">
                <a:solidFill>
                  <a:srgbClr val="FF0000"/>
                </a:solidFill>
                <a:latin typeface="Calibri" pitchFamily="34" charset="0"/>
                <a:cs typeface="Calibri" pitchFamily="34" charset="0"/>
              </a:rPr>
              <a:t>unequal distribution of power, income, goods, and services</a:t>
            </a:r>
            <a:r>
              <a:rPr lang="en-IN" dirty="0">
                <a:latin typeface="Calibri" pitchFamily="34" charset="0"/>
                <a:cs typeface="Calibri" pitchFamily="34" charset="0"/>
              </a:rPr>
              <a:t>, globally and nationally, the consequent unfairness in the immediate, visible circumstances of peoples lives –their </a:t>
            </a:r>
            <a:r>
              <a:rPr lang="en-IN" dirty="0">
                <a:solidFill>
                  <a:srgbClr val="FF0000"/>
                </a:solidFill>
                <a:latin typeface="Calibri" pitchFamily="34" charset="0"/>
                <a:cs typeface="Calibri" pitchFamily="34" charset="0"/>
              </a:rPr>
              <a:t>access to health care, schools, and education,</a:t>
            </a:r>
            <a:r>
              <a:rPr lang="en-IN" dirty="0">
                <a:latin typeface="Calibri" pitchFamily="34" charset="0"/>
                <a:cs typeface="Calibri" pitchFamily="34" charset="0"/>
              </a:rPr>
              <a:t> their </a:t>
            </a:r>
            <a:r>
              <a:rPr lang="en-IN" dirty="0">
                <a:solidFill>
                  <a:srgbClr val="FF0000"/>
                </a:solidFill>
                <a:latin typeface="Calibri" pitchFamily="34" charset="0"/>
                <a:cs typeface="Calibri" pitchFamily="34" charset="0"/>
              </a:rPr>
              <a:t>conditions of work and leisure</a:t>
            </a:r>
            <a:r>
              <a:rPr lang="en-IN" dirty="0">
                <a:latin typeface="Calibri" pitchFamily="34" charset="0"/>
                <a:cs typeface="Calibri" pitchFamily="34" charset="0"/>
              </a:rPr>
              <a:t>, their </a:t>
            </a:r>
            <a:r>
              <a:rPr lang="en-IN" dirty="0">
                <a:solidFill>
                  <a:srgbClr val="FF0000"/>
                </a:solidFill>
                <a:latin typeface="Calibri" pitchFamily="34" charset="0"/>
                <a:cs typeface="Calibri" pitchFamily="34" charset="0"/>
              </a:rPr>
              <a:t>homes, communities, towns</a:t>
            </a:r>
            <a:r>
              <a:rPr lang="en-IN" dirty="0" smtClean="0">
                <a:latin typeface="Calibri" pitchFamily="34" charset="0"/>
                <a:cs typeface="Calibri" pitchFamily="34" charset="0"/>
              </a:rPr>
              <a:t>, –and </a:t>
            </a:r>
            <a:r>
              <a:rPr lang="en-IN" dirty="0">
                <a:latin typeface="Calibri" pitchFamily="34" charset="0"/>
                <a:cs typeface="Calibri" pitchFamily="34" charset="0"/>
              </a:rPr>
              <a:t>their chances of leading a flourishing life. This unequal </a:t>
            </a:r>
            <a:r>
              <a:rPr lang="en-IN" dirty="0" smtClean="0">
                <a:latin typeface="Calibri" pitchFamily="34" charset="0"/>
                <a:cs typeface="Calibri" pitchFamily="34" charset="0"/>
              </a:rPr>
              <a:t>distribution of </a:t>
            </a:r>
            <a:r>
              <a:rPr lang="en-IN" dirty="0">
                <a:latin typeface="Calibri" pitchFamily="34" charset="0"/>
                <a:cs typeface="Calibri" pitchFamily="34" charset="0"/>
              </a:rPr>
              <a:t>health-damaging experiences is not in any sense a </a:t>
            </a:r>
            <a:r>
              <a:rPr lang="en-IN" dirty="0" smtClean="0">
                <a:latin typeface="Calibri" pitchFamily="34" charset="0"/>
                <a:cs typeface="Calibri" pitchFamily="34" charset="0"/>
              </a:rPr>
              <a:t>natural phenomenon</a:t>
            </a:r>
            <a:r>
              <a:rPr lang="en-IN" dirty="0">
                <a:latin typeface="Calibri" pitchFamily="34" charset="0"/>
                <a:cs typeface="Calibri" pitchFamily="34" charset="0"/>
              </a:rPr>
              <a:t>….Together, the structural determinants and conditions of daily life constitute </a:t>
            </a:r>
            <a:r>
              <a:rPr lang="en-IN" dirty="0" smtClean="0">
                <a:latin typeface="Calibri" pitchFamily="34" charset="0"/>
                <a:cs typeface="Calibri" pitchFamily="34" charset="0"/>
              </a:rPr>
              <a:t>the </a:t>
            </a:r>
            <a:r>
              <a:rPr lang="en-IN" b="1" dirty="0" smtClean="0">
                <a:latin typeface="Calibri" pitchFamily="34" charset="0"/>
                <a:cs typeface="Calibri" pitchFamily="34" charset="0"/>
              </a:rPr>
              <a:t>social </a:t>
            </a:r>
            <a:r>
              <a:rPr lang="en-IN" b="1" dirty="0">
                <a:latin typeface="Calibri" pitchFamily="34" charset="0"/>
                <a:cs typeface="Calibri" pitchFamily="34" charset="0"/>
              </a:rPr>
              <a:t>determinants of health</a:t>
            </a:r>
            <a:r>
              <a:rPr lang="en-IN" dirty="0">
                <a:latin typeface="Calibri" pitchFamily="34" charset="0"/>
                <a:cs typeface="Calibri" pitchFamily="34" charset="0"/>
              </a:rPr>
              <a:t>."</a:t>
            </a:r>
          </a:p>
          <a:p>
            <a:pPr marL="0" indent="0">
              <a:buNone/>
            </a:pPr>
            <a:r>
              <a:rPr lang="en-IN" i="1" dirty="0">
                <a:solidFill>
                  <a:srgbClr val="FF0000"/>
                </a:solidFill>
                <a:latin typeface="Calibri" pitchFamily="34" charset="0"/>
                <a:cs typeface="Calibri" pitchFamily="34" charset="0"/>
              </a:rPr>
              <a:t>(WHO Commission on Social Determinants of Health, 2008)</a:t>
            </a:r>
            <a:endParaRPr lang="en-IN" dirty="0">
              <a:solidFill>
                <a:srgbClr val="FF0000"/>
              </a:solidFill>
              <a:latin typeface="Calibri" pitchFamily="34" charset="0"/>
              <a:cs typeface="Calibri" pitchFamily="34" charset="0"/>
            </a:endParaRPr>
          </a:p>
        </p:txBody>
      </p:sp>
    </p:spTree>
    <p:extLst>
      <p:ext uri="{BB962C8B-B14F-4D97-AF65-F5344CB8AC3E}">
        <p14:creationId xmlns:p14="http://schemas.microsoft.com/office/powerpoint/2010/main" val="343712713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dirty="0"/>
              <a:t/>
            </a:r>
            <a:br>
              <a:rPr lang="en-IN" dirty="0"/>
            </a:br>
            <a:r>
              <a:rPr lang="en-IN" sz="3100" b="1" dirty="0">
                <a:latin typeface="Calibri" pitchFamily="34" charset="0"/>
                <a:cs typeface="Calibri" pitchFamily="34" charset="0"/>
              </a:rPr>
              <a:t>What are the social determinants of health?</a:t>
            </a:r>
            <a:r>
              <a:rPr lang="en-IN" sz="3100" dirty="0">
                <a:latin typeface="Calibri" pitchFamily="34" charset="0"/>
                <a:cs typeface="Calibri" pitchFamily="34" charset="0"/>
              </a:rPr>
              <a:t/>
            </a:r>
            <a:br>
              <a:rPr lang="en-IN" sz="3100" dirty="0">
                <a:latin typeface="Calibri" pitchFamily="34" charset="0"/>
                <a:cs typeface="Calibri" pitchFamily="34" charset="0"/>
              </a:rPr>
            </a:br>
            <a:endParaRPr lang="en-IN" sz="3100" dirty="0">
              <a:latin typeface="Calibri" pitchFamily="34" charset="0"/>
              <a:cs typeface="Calibri" pitchFamily="34" charset="0"/>
            </a:endParaRPr>
          </a:p>
        </p:txBody>
      </p:sp>
      <p:pic>
        <p:nvPicPr>
          <p:cNvPr id="2050" name="Picture 2"/>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3568" y="1628800"/>
            <a:ext cx="7560840" cy="522920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232248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Hardcover">
  <a:themeElements>
    <a:clrScheme name="Hardcover">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Hardcover">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Hardcover">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448</TotalTime>
  <Words>1668</Words>
  <Application>Microsoft Office PowerPoint</Application>
  <PresentationFormat>On-screen Show (4:3)</PresentationFormat>
  <Paragraphs>206</Paragraphs>
  <Slides>37</Slides>
  <Notes>1</Notes>
  <HiddenSlides>1</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Hardcover</vt:lpstr>
      <vt:lpstr>Social epidemiology </vt:lpstr>
      <vt:lpstr>Definition</vt:lpstr>
      <vt:lpstr> History: </vt:lpstr>
      <vt:lpstr> History cond….</vt:lpstr>
      <vt:lpstr>PowerPoint Presentation</vt:lpstr>
      <vt:lpstr>DIFFERENCE  BETWEEN  MODERN &amp; SOCIAL EPIDEMIOLOGY</vt:lpstr>
      <vt:lpstr>Goals of Social epidemiology</vt:lpstr>
      <vt:lpstr> What are the social determinants of health? </vt:lpstr>
      <vt:lpstr> What are the social determinants of health? </vt:lpstr>
      <vt:lpstr>Pathway underlying Social determinant Marmot &amp; Wilkinson </vt:lpstr>
      <vt:lpstr>PowerPoint Presentation</vt:lpstr>
      <vt:lpstr>Why emphasize social determinants?  </vt:lpstr>
      <vt:lpstr> Upstream and downstream mechanisms of social inequities in health </vt:lpstr>
      <vt:lpstr>Under 5 mortality (per 1000 live births) by wealth group </vt:lpstr>
      <vt:lpstr>Mortality over 25 years according to level in the occupational hierarchy: Whitehall  (Marmot &amp; shipley , BMJ 1996)</vt:lpstr>
      <vt:lpstr> Infant mortality in Brazil by race and mother's education, 1990  </vt:lpstr>
      <vt:lpstr>Theories of Social Epidemiology in the 21st century Ecosocial prospective </vt:lpstr>
      <vt:lpstr>Commission on social determinant of health:   closing the gap in generation</vt:lpstr>
      <vt:lpstr>Improve daily living condition  1.1 Equity from start</vt:lpstr>
      <vt:lpstr>PowerPoint Presentation</vt:lpstr>
      <vt:lpstr> 1.2 Healthy places healthy people </vt:lpstr>
      <vt:lpstr>1.3 Fair employment decent work </vt:lpstr>
      <vt:lpstr>1.4 Social protection across life course </vt:lpstr>
      <vt:lpstr>1.5 Universal health care </vt:lpstr>
      <vt:lpstr>2. Tackle the inequitable distribution of power money &amp; resources the structural drivers of the conditions of daily life globally, nationally, and locally </vt:lpstr>
      <vt:lpstr>2.2 Fair financing </vt:lpstr>
      <vt:lpstr>  2.3 Gender equity  What must be done</vt:lpstr>
      <vt:lpstr>      2.4 Political empowerment- inclusion of voice What must be done</vt:lpstr>
      <vt:lpstr>2.5 Good global governance What must be done</vt:lpstr>
      <vt:lpstr>3.  Measure and Understand the Problem and Assess the Impact of Action </vt:lpstr>
      <vt:lpstr>Examples of action </vt:lpstr>
      <vt:lpstr>Examples action </vt:lpstr>
      <vt:lpstr>Government of India</vt:lpstr>
      <vt:lpstr> Social Determinants of Health and Primary Health Care  </vt:lpstr>
      <vt:lpstr> Progress can be achieved in short time periods  </vt:lpstr>
      <vt:lpstr>   How society affect health:  area of research   </vt:lpstr>
      <vt:lpstr> References: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Social epidemiology</dc:title>
  <dc:creator>intel</dc:creator>
  <cp:lastModifiedBy>intel</cp:lastModifiedBy>
  <cp:revision>34</cp:revision>
  <dcterms:created xsi:type="dcterms:W3CDTF">2013-06-18T06:58:13Z</dcterms:created>
  <dcterms:modified xsi:type="dcterms:W3CDTF">2013-06-20T03:39:12Z</dcterms:modified>
</cp:coreProperties>
</file>